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</p:sldMasterIdLst>
  <p:notesMasterIdLst>
    <p:notesMasterId r:id="rId59"/>
  </p:notesMasterIdLst>
  <p:sldIdLst>
    <p:sldId id="257" r:id="rId4"/>
    <p:sldId id="258" r:id="rId5"/>
    <p:sldId id="314" r:id="rId6"/>
    <p:sldId id="308" r:id="rId7"/>
    <p:sldId id="309" r:id="rId8"/>
    <p:sldId id="310" r:id="rId9"/>
    <p:sldId id="311" r:id="rId10"/>
    <p:sldId id="312" r:id="rId11"/>
    <p:sldId id="313" r:id="rId12"/>
    <p:sldId id="259" r:id="rId13"/>
    <p:sldId id="315" r:id="rId14"/>
    <p:sldId id="260" r:id="rId15"/>
    <p:sldId id="262" r:id="rId16"/>
    <p:sldId id="261" r:id="rId17"/>
    <p:sldId id="263" r:id="rId18"/>
    <p:sldId id="264" r:id="rId19"/>
    <p:sldId id="266" r:id="rId20"/>
    <p:sldId id="268" r:id="rId21"/>
    <p:sldId id="270" r:id="rId22"/>
    <p:sldId id="294" r:id="rId23"/>
    <p:sldId id="295" r:id="rId24"/>
    <p:sldId id="269" r:id="rId25"/>
    <p:sldId id="271" r:id="rId26"/>
    <p:sldId id="296" r:id="rId27"/>
    <p:sldId id="274" r:id="rId28"/>
    <p:sldId id="275" r:id="rId29"/>
    <p:sldId id="276" r:id="rId30"/>
    <p:sldId id="277" r:id="rId31"/>
    <p:sldId id="297" r:id="rId32"/>
    <p:sldId id="298" r:id="rId33"/>
    <p:sldId id="278" r:id="rId34"/>
    <p:sldId id="279" r:id="rId35"/>
    <p:sldId id="280" r:id="rId36"/>
    <p:sldId id="281" r:id="rId37"/>
    <p:sldId id="282" r:id="rId38"/>
    <p:sldId id="299" r:id="rId39"/>
    <p:sldId id="300" r:id="rId40"/>
    <p:sldId id="301" r:id="rId41"/>
    <p:sldId id="302" r:id="rId42"/>
    <p:sldId id="303" r:id="rId43"/>
    <p:sldId id="304" r:id="rId44"/>
    <p:sldId id="283" r:id="rId45"/>
    <p:sldId id="284" r:id="rId46"/>
    <p:sldId id="285" r:id="rId47"/>
    <p:sldId id="286" r:id="rId48"/>
    <p:sldId id="287" r:id="rId49"/>
    <p:sldId id="289" r:id="rId50"/>
    <p:sldId id="290" r:id="rId51"/>
    <p:sldId id="291" r:id="rId52"/>
    <p:sldId id="292" r:id="rId53"/>
    <p:sldId id="293" r:id="rId54"/>
    <p:sldId id="305" r:id="rId55"/>
    <p:sldId id="306" r:id="rId56"/>
    <p:sldId id="307" r:id="rId57"/>
    <p:sldId id="267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6600"/>
    <a:srgbClr val="A28300"/>
    <a:srgbClr val="CCA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811424495425064"/>
          <c:y val="2.9629422249596391E-2"/>
          <c:w val="0.67488281055052257"/>
          <c:h val="0.940741155500809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Общие результаты работы участников в ГИС РТ "Народный контроль"с 2012 по 2016 г.г.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dPt>
            <c:idx val="0"/>
            <c:spPr>
              <a:solidFill>
                <a:schemeClr val="accent6">
                  <a:lumMod val="75000"/>
                </a:schemeClr>
              </a:solidFill>
              <a:ln w="381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rgbClr val="0070C0"/>
              </a:solidFill>
              <a:ln w="381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spPr>
              <a:solidFill>
                <a:srgbClr val="61A13D"/>
              </a:solidFill>
              <a:ln w="381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spPr>
              <a:solidFill>
                <a:srgbClr val="FFFF00"/>
              </a:solidFill>
              <a:ln w="381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/>
            </c:spPr>
          </c:dPt>
          <c:cat>
            <c:strRef>
              <c:f>Лист1!$A$2:$A$5</c:f>
              <c:strCache>
                <c:ptCount val="4"/>
                <c:pt idx="0">
                  <c:v>Решено </c:v>
                </c:pt>
                <c:pt idx="1">
                  <c:v>В работе</c:v>
                </c:pt>
                <c:pt idx="2">
                  <c:v>Запланировано </c:v>
                </c:pt>
                <c:pt idx="3">
                  <c:v>Мотивированный отказ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62343</c:v>
                </c:pt>
                <c:pt idx="1">
                  <c:v>1302</c:v>
                </c:pt>
                <c:pt idx="2">
                  <c:v>9825</c:v>
                </c:pt>
                <c:pt idx="3">
                  <c:v>6570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spPr>
    <a:scene3d>
      <a:camera prst="orthographicFront"/>
      <a:lightRig rig="threePt" dir="t"/>
    </a:scene3d>
    <a:sp3d>
      <a:bevelT w="114300" prst="hardEdge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0.04347</cdr:x>
      <cdr:y>0.33333</cdr:y>
    </cdr:from>
    <cdr:to>
      <cdr:x>0.13759</cdr:x>
      <cdr:y>0.41167</cdr:y>
    </cdr:to>
    <cdr:sp macro="" textlink="">
      <cdr:nvSpPr>
        <cdr:cNvPr id="3" name="TextBox 15"/>
        <cdr:cNvSpPr txBox="1"/>
      </cdr:nvSpPr>
      <cdr:spPr>
        <a:xfrm xmlns:a="http://schemas.openxmlformats.org/drawingml/2006/main">
          <a:off x="285720" y="1571636"/>
          <a:ext cx="6185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rgbClr val="1F497D">
                  <a:lumMod val="50000"/>
                </a:srgbClr>
              </a:solidFill>
              <a:latin typeface="Arial" pitchFamily="34" charset="0"/>
              <a:cs typeface="Arial" pitchFamily="34" charset="0"/>
            </a:rPr>
            <a:t>1%</a:t>
          </a:r>
          <a:endParaRPr lang="ru-RU" b="1" dirty="0">
            <a:solidFill>
              <a:srgbClr val="1F497D">
                <a:lumMod val="50000"/>
              </a:srgb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0759F-E141-4E65-B6D2-158236ECF08D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E02F4-7246-4F70-88D4-8BB0771B2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DDB71-5F24-4FA8-91DB-D168C63F86E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536311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1072621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608932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2145243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681554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3217864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754175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4290486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" y="285732"/>
            <a:ext cx="6000757" cy="60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ru-RU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9" y="45207"/>
            <a:ext cx="8001053" cy="21543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l"/>
            <a:r>
              <a:rPr lang="ru-RU" sz="800" b="1" cap="all" spc="11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ГОСУДАРСТВЕННАЯ ИНФОРМАЦИОННАЯ СИСТЕМА РЕСПУБЛИКИ ТАТАРСТАН «НАРОДНЫЙ КОНТРОЛЬ»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" y="380979"/>
            <a:ext cx="6000757" cy="8572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001024" y="6273254"/>
            <a:ext cx="1000132" cy="40009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fld id="{68657E38-4F2E-4997-9B32-D2B255E9529A}" type="slidenum">
              <a:rPr lang="ru-RU" sz="20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/>
              <a:t>‹#›</a:t>
            </a:fld>
            <a:endParaRPr lang="ru-RU" sz="20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892" y="357167"/>
            <a:ext cx="5802964" cy="1060473"/>
          </a:xfrm>
          <a:prstGeom prst="rect">
            <a:avLst/>
          </a:prstGeom>
        </p:spPr>
        <p:txBody>
          <a:bodyPr lIns="107263" tIns="53630" rIns="107263" bIns="53630"/>
          <a:lstStyle>
            <a:lvl1pPr algn="l">
              <a:defRPr sz="23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2537"/>
            <a:ext cx="7358114" cy="1000132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500063" y="6492875"/>
            <a:ext cx="864393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153400" y="6496050"/>
            <a:ext cx="990600" cy="361950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/>
          <a:lstStyle/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38C82C15-EA33-4C24-A0E8-9A91F5AB7B00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2EA8BDB5-3770-4795-B396-2A533EE80C7C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56151606-DFEF-47F2-A228-9AC315EB426D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60A86D08-0626-4A42-A6ED-C400D2F754ED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F29CEF2C-F2F5-43B5-B3BC-74A04E9ED197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" y="285734"/>
            <a:ext cx="6000757" cy="60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ru-RU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8" y="45208"/>
            <a:ext cx="8001053" cy="21543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l"/>
            <a:r>
              <a:rPr lang="ru-RU" sz="800" b="1" cap="all" spc="11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ГОСУДАРСТВЕННАЯ ИНФОРМАЦИОННАЯ СИСТЕМА РЕСПУБЛИКИ ТАТАРСТАН «НАРОДНЫЙ КОНТРОЛЬ»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" y="380979"/>
            <a:ext cx="6000757" cy="8572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001024" y="6273256"/>
            <a:ext cx="1000132" cy="40009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fld id="{68657E38-4F2E-4997-9B32-D2B255E9529A}" type="slidenum">
              <a:rPr lang="ru-RU" sz="20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/>
              <a:t>‹#›</a:t>
            </a:fld>
            <a:endParaRPr lang="ru-RU" sz="20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892" y="357167"/>
            <a:ext cx="5802964" cy="1060473"/>
          </a:xfrm>
          <a:prstGeom prst="rect">
            <a:avLst/>
          </a:prstGeom>
        </p:spPr>
        <p:txBody>
          <a:bodyPr lIns="107263" tIns="53630" rIns="107263" bIns="53630"/>
          <a:lstStyle>
            <a:lvl1pPr algn="l">
              <a:defRPr sz="23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BA3B1B4B-79E6-4E14-9D96-6C0B99E0DD18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CB2377EC-B9AC-472D-9B0B-BF7A78F39F5D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A88FF5D2-918E-4DC4-89A7-07BB0589E862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8CD80114-ECD6-4EBE-A37F-0ED3750F3BB6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BC050B9A-7A98-433C-97F9-0C0148741199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fld id="{E962E5D0-C878-421A-900E-460E980A3DB6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F7EE055-4D04-4F23-B108-333835D1CFFA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lIns="107287" tIns="53643" rIns="107287" bIns="5364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CBBBE6B-5DAF-40ED-B235-CA27D1F52CF4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C80A58A-3291-46F0-98AD-AB88349065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  <a:prstGeom prst="rect">
            <a:avLst/>
          </a:prstGeom>
        </p:spPr>
        <p:txBody>
          <a:bodyPr lIns="107287" tIns="53643" rIns="107287" bIns="53643" anchor="t"/>
          <a:lstStyle>
            <a:lvl1pPr algn="l" latinLnBrk="0">
              <a:defRPr lang="ru-RU"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latinLnBrk="0">
              <a:buNone/>
              <a:defRPr lang="ru-RU"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 latinLnBrk="0">
              <a:buNone/>
              <a:defRPr lang="ru-RU"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latinLnBrk="0">
              <a:buNone/>
              <a:defRPr lang="ru-RU"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899C801-B4E7-4836-92FC-378D8DE3F214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7BFD61CB-6E0A-4023-9EE7-A7B79886B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4171188-2D61-4225-AC22-AC9942913F46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F5488A7-F98B-4CC2-A665-1CF10CFAE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lIns="107263" tIns="53630" rIns="107263" bIns="53630" anchor="t"/>
          <a:lstStyle>
            <a:lvl1pPr algn="l" latinLnBrk="0">
              <a:defRPr lang="ru-RU"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300">
                <a:solidFill>
                  <a:schemeClr val="tx1">
                    <a:tint val="75000"/>
                  </a:schemeClr>
                </a:solidFill>
              </a:defRPr>
            </a:lvl1pPr>
            <a:lvl2pPr marL="536311" indent="0" latinLnBrk="0">
              <a:buNone/>
              <a:defRPr lang="ru-RU" sz="2100">
                <a:solidFill>
                  <a:schemeClr val="tx1">
                    <a:tint val="75000"/>
                  </a:schemeClr>
                </a:solidFill>
              </a:defRPr>
            </a:lvl2pPr>
            <a:lvl3pPr marL="1072621" indent="0" latinLnBrk="0">
              <a:buNone/>
              <a:defRPr lang="ru-RU" sz="1900">
                <a:solidFill>
                  <a:schemeClr val="tx1">
                    <a:tint val="75000"/>
                  </a:schemeClr>
                </a:solidFill>
              </a:defRPr>
            </a:lvl3pPr>
            <a:lvl4pPr marL="1608932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4pPr>
            <a:lvl5pPr marL="2145243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5pPr>
            <a:lvl6pPr marL="2681554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6pPr>
            <a:lvl7pPr marL="3217864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7pPr>
            <a:lvl8pPr marL="3754175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8pPr>
            <a:lvl9pPr marL="4290486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latinLnBrk="0">
              <a:buNone/>
              <a:defRPr lang="ru-RU" sz="2800" b="1"/>
            </a:lvl1pPr>
            <a:lvl2pPr marL="536433" indent="0" latinLnBrk="0">
              <a:buNone/>
              <a:defRPr lang="ru-RU" sz="2300" b="1"/>
            </a:lvl2pPr>
            <a:lvl3pPr marL="1072866" indent="0" latinLnBrk="0">
              <a:buNone/>
              <a:defRPr lang="ru-RU" sz="2100" b="1"/>
            </a:lvl3pPr>
            <a:lvl4pPr marL="1609298" indent="0" latinLnBrk="0">
              <a:buNone/>
              <a:defRPr lang="ru-RU" sz="1900" b="1"/>
            </a:lvl4pPr>
            <a:lvl5pPr marL="2145731" indent="0" latinLnBrk="0">
              <a:buNone/>
              <a:defRPr lang="ru-RU" sz="1900" b="1"/>
            </a:lvl5pPr>
            <a:lvl6pPr marL="2682164" indent="0" latinLnBrk="0">
              <a:buNone/>
              <a:defRPr lang="ru-RU" sz="1900" b="1"/>
            </a:lvl6pPr>
            <a:lvl7pPr marL="3218597" indent="0" latinLnBrk="0">
              <a:buNone/>
              <a:defRPr lang="ru-RU" sz="1900" b="1"/>
            </a:lvl7pPr>
            <a:lvl8pPr marL="3755029" indent="0" latinLnBrk="0">
              <a:buNone/>
              <a:defRPr lang="ru-RU" sz="1900" b="1"/>
            </a:lvl8pPr>
            <a:lvl9pPr marL="4291462" indent="0" latinLnBrk="0">
              <a:buNone/>
              <a:defRPr lang="ru-RU"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3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latinLnBrk="0">
              <a:buNone/>
              <a:defRPr lang="ru-RU" sz="2800" b="1"/>
            </a:lvl1pPr>
            <a:lvl2pPr marL="536433" indent="0" latinLnBrk="0">
              <a:buNone/>
              <a:defRPr lang="ru-RU" sz="2300" b="1"/>
            </a:lvl2pPr>
            <a:lvl3pPr marL="1072866" indent="0" latinLnBrk="0">
              <a:buNone/>
              <a:defRPr lang="ru-RU" sz="2100" b="1"/>
            </a:lvl3pPr>
            <a:lvl4pPr marL="1609298" indent="0" latinLnBrk="0">
              <a:buNone/>
              <a:defRPr lang="ru-RU" sz="1900" b="1"/>
            </a:lvl4pPr>
            <a:lvl5pPr marL="2145731" indent="0" latinLnBrk="0">
              <a:buNone/>
              <a:defRPr lang="ru-RU" sz="1900" b="1"/>
            </a:lvl5pPr>
            <a:lvl6pPr marL="2682164" indent="0" latinLnBrk="0">
              <a:buNone/>
              <a:defRPr lang="ru-RU" sz="1900" b="1"/>
            </a:lvl6pPr>
            <a:lvl7pPr marL="3218597" indent="0" latinLnBrk="0">
              <a:buNone/>
              <a:defRPr lang="ru-RU" sz="1900" b="1"/>
            </a:lvl7pPr>
            <a:lvl8pPr marL="3755029" indent="0" latinLnBrk="0">
              <a:buNone/>
              <a:defRPr lang="ru-RU" sz="1900" b="1"/>
            </a:lvl8pPr>
            <a:lvl9pPr marL="4291462" indent="0" latinLnBrk="0">
              <a:buNone/>
              <a:defRPr lang="ru-RU"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456CAC3-2590-4F83-80EF-536158FAD5A0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667C547-FBDD-4780-A053-27AD0B8D3F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2FDEB10-AB66-4497-8EB0-59E80A74F1D4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9807931-9E34-40FA-95A7-0DA078F5F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D4E984-9EDA-4152-8CBA-57533EFDCCFC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9B4603-DC5F-4031-9558-27E7EA227E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1"/>
          </a:xfrm>
          <a:prstGeom prst="rect">
            <a:avLst/>
          </a:prstGeom>
        </p:spPr>
        <p:txBody>
          <a:bodyPr lIns="107287" tIns="53643" rIns="107287" bIns="53643" anchor="b"/>
          <a:lstStyle>
            <a:lvl1pPr algn="l" latinLnBrk="0">
              <a:defRPr lang="ru-RU"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  <a:prstGeom prst="rect">
            <a:avLst/>
          </a:prstGeom>
        </p:spPr>
        <p:txBody>
          <a:bodyPr lIns="107287" tIns="53643" rIns="107287" bIns="53643"/>
          <a:lstStyle>
            <a:lvl1pPr latinLnBrk="0">
              <a:defRPr lang="ru-RU" sz="3800"/>
            </a:lvl1pPr>
            <a:lvl2pPr latinLnBrk="0">
              <a:defRPr lang="ru-RU" sz="3300"/>
            </a:lvl2pPr>
            <a:lvl3pPr latinLnBrk="0">
              <a:defRPr lang="ru-RU" sz="2800"/>
            </a:lvl3pPr>
            <a:lvl4pPr latinLnBrk="0">
              <a:defRPr lang="ru-RU" sz="2300"/>
            </a:lvl4pPr>
            <a:lvl5pPr latinLnBrk="0">
              <a:defRPr lang="ru-RU" sz="2300"/>
            </a:lvl5pPr>
            <a:lvl6pPr latinLnBrk="0">
              <a:defRPr lang="ru-RU" sz="2300"/>
            </a:lvl6pPr>
            <a:lvl7pPr latinLnBrk="0">
              <a:defRPr lang="ru-RU" sz="2300"/>
            </a:lvl7pPr>
            <a:lvl8pPr latinLnBrk="0">
              <a:defRPr lang="ru-RU" sz="2300"/>
            </a:lvl8pPr>
            <a:lvl9pPr latinLnBrk="0">
              <a:defRPr lang="ru-RU"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latinLnBrk="0">
              <a:buNone/>
              <a:defRPr lang="ru-RU" sz="1600"/>
            </a:lvl1pPr>
            <a:lvl2pPr marL="536433" indent="0" latinLnBrk="0">
              <a:buNone/>
              <a:defRPr lang="ru-RU" sz="1400"/>
            </a:lvl2pPr>
            <a:lvl3pPr marL="1072866" indent="0" latinLnBrk="0">
              <a:buNone/>
              <a:defRPr lang="ru-RU" sz="1200"/>
            </a:lvl3pPr>
            <a:lvl4pPr marL="1609298" indent="0" latinLnBrk="0">
              <a:buNone/>
              <a:defRPr lang="ru-RU" sz="1100"/>
            </a:lvl4pPr>
            <a:lvl5pPr marL="2145731" indent="0" latinLnBrk="0">
              <a:buNone/>
              <a:defRPr lang="ru-RU" sz="1100"/>
            </a:lvl5pPr>
            <a:lvl6pPr marL="2682164" indent="0" latinLnBrk="0">
              <a:buNone/>
              <a:defRPr lang="ru-RU" sz="1100"/>
            </a:lvl6pPr>
            <a:lvl7pPr marL="3218597" indent="0" latinLnBrk="0">
              <a:buNone/>
              <a:defRPr lang="ru-RU" sz="1100"/>
            </a:lvl7pPr>
            <a:lvl8pPr marL="3755029" indent="0" latinLnBrk="0">
              <a:buNone/>
              <a:defRPr lang="ru-RU" sz="1100"/>
            </a:lvl8pPr>
            <a:lvl9pPr marL="4291462" indent="0" latinLnBrk="0">
              <a:buNone/>
              <a:defRPr lang="ru-RU"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C3F5D72-F686-4FE8-A542-44BF73C93B0E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E195FBA-A1B0-4B4C-8601-5D008E25AD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6"/>
            <a:ext cx="5486400" cy="566739"/>
          </a:xfrm>
          <a:prstGeom prst="rect">
            <a:avLst/>
          </a:prstGeom>
        </p:spPr>
        <p:txBody>
          <a:bodyPr lIns="107287" tIns="53643" rIns="107287" bIns="53643" anchor="b"/>
          <a:lstStyle>
            <a:lvl1pPr algn="l" latinLnBrk="0">
              <a:defRPr lang="ru-RU"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latinLnBrk="0">
              <a:buNone/>
              <a:defRPr lang="ru-RU" sz="3800"/>
            </a:lvl1pPr>
            <a:lvl2pPr marL="536433" indent="0" latinLnBrk="0">
              <a:buNone/>
              <a:defRPr lang="ru-RU" sz="3300"/>
            </a:lvl2pPr>
            <a:lvl3pPr marL="1072866" indent="0" latinLnBrk="0">
              <a:buNone/>
              <a:defRPr lang="ru-RU" sz="2800"/>
            </a:lvl3pPr>
            <a:lvl4pPr marL="1609298" indent="0" latinLnBrk="0">
              <a:buNone/>
              <a:defRPr lang="ru-RU" sz="2300"/>
            </a:lvl4pPr>
            <a:lvl5pPr marL="2145731" indent="0" latinLnBrk="0">
              <a:buNone/>
              <a:defRPr lang="ru-RU" sz="2300"/>
            </a:lvl5pPr>
            <a:lvl6pPr marL="2682164" indent="0" latinLnBrk="0">
              <a:buNone/>
              <a:defRPr lang="ru-RU" sz="2300"/>
            </a:lvl6pPr>
            <a:lvl7pPr marL="3218597" indent="0" latinLnBrk="0">
              <a:buNone/>
              <a:defRPr lang="ru-RU" sz="2300"/>
            </a:lvl7pPr>
            <a:lvl8pPr marL="3755029" indent="0" latinLnBrk="0">
              <a:buNone/>
              <a:defRPr lang="ru-RU" sz="2300"/>
            </a:lvl8pPr>
            <a:lvl9pPr marL="4291462" indent="0" latinLnBrk="0">
              <a:buNone/>
              <a:defRPr lang="ru-RU"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4"/>
            <a:ext cx="5486400" cy="80486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latinLnBrk="0">
              <a:buNone/>
              <a:defRPr lang="ru-RU" sz="1600"/>
            </a:lvl1pPr>
            <a:lvl2pPr marL="536433" indent="0" latinLnBrk="0">
              <a:buNone/>
              <a:defRPr lang="ru-RU" sz="1400"/>
            </a:lvl2pPr>
            <a:lvl3pPr marL="1072866" indent="0" latinLnBrk="0">
              <a:buNone/>
              <a:defRPr lang="ru-RU" sz="1200"/>
            </a:lvl3pPr>
            <a:lvl4pPr marL="1609298" indent="0" latinLnBrk="0">
              <a:buNone/>
              <a:defRPr lang="ru-RU" sz="1100"/>
            </a:lvl4pPr>
            <a:lvl5pPr marL="2145731" indent="0" latinLnBrk="0">
              <a:buNone/>
              <a:defRPr lang="ru-RU" sz="1100"/>
            </a:lvl5pPr>
            <a:lvl6pPr marL="2682164" indent="0" latinLnBrk="0">
              <a:buNone/>
              <a:defRPr lang="ru-RU" sz="1100"/>
            </a:lvl6pPr>
            <a:lvl7pPr marL="3218597" indent="0" latinLnBrk="0">
              <a:buNone/>
              <a:defRPr lang="ru-RU" sz="1100"/>
            </a:lvl7pPr>
            <a:lvl8pPr marL="3755029" indent="0" latinLnBrk="0">
              <a:buNone/>
              <a:defRPr lang="ru-RU" sz="1100"/>
            </a:lvl8pPr>
            <a:lvl9pPr marL="4291462" indent="0" latinLnBrk="0">
              <a:buNone/>
              <a:defRPr lang="ru-RU"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5801BD5-CBDA-43A8-8139-BA701DA53C62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3024823D-3776-474F-83FF-D878C36110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 lIns="107287" tIns="53643" rIns="107287" bIns="5364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19413F9-5085-4954-B023-7FFD2AB0A4FA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24F6D096-3032-4204-97D1-9266D60453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 lIns="107287" tIns="53643" rIns="107287" bIns="5364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 lIns="107287" tIns="53643" rIns="107287" bIns="5364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E0A9AB1-D3C2-41B6-B188-1066319C8349}" type="datetime1">
              <a:rPr lang="ru-RU" smtClean="0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6713"/>
          </a:xfrm>
          <a:prstGeom prst="rect">
            <a:avLst/>
          </a:prstGeom>
        </p:spPr>
        <p:txBody>
          <a:bodyPr lIns="107287" tIns="53643" rIns="107287" bIns="53643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6713"/>
          </a:xfrm>
          <a:prstGeom prst="rect">
            <a:avLst/>
          </a:prstGeom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991E396-AAE6-4CE1-BF42-91F631F1EA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" y="285736"/>
            <a:ext cx="6000757" cy="60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ru-RU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27" y="45208"/>
            <a:ext cx="8001053" cy="21543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l"/>
            <a:r>
              <a:rPr lang="ru-RU" sz="800" b="1" cap="all" spc="11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ГОСУДАРСТВЕННАЯ ИНФОРМАЦИОННАЯ СИСТЕМА РЕСПУБЛИКИ ТАТАРСТАН «НАРОДНЫЙ КОНТРОЛЬ»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5" y="380979"/>
            <a:ext cx="6000757" cy="8572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8001024" y="6273258"/>
            <a:ext cx="1000132" cy="40009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fld id="{68657E38-4F2E-4997-9B32-D2B255E9529A}" type="slidenum">
              <a:rPr lang="ru-RU" sz="20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/>
              <a:t>‹#›</a:t>
            </a:fld>
            <a:endParaRPr lang="ru-RU" sz="20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892" y="357167"/>
            <a:ext cx="5802964" cy="1060473"/>
          </a:xfrm>
          <a:prstGeom prst="rect">
            <a:avLst/>
          </a:prstGeom>
        </p:spPr>
        <p:txBody>
          <a:bodyPr lIns="107263" tIns="53630" rIns="107263" bIns="53630"/>
          <a:lstStyle>
            <a:lvl1pPr algn="l">
              <a:defRPr sz="23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800" b="1"/>
            </a:lvl1pPr>
            <a:lvl2pPr marL="536311" indent="0" latinLnBrk="0">
              <a:buNone/>
              <a:defRPr lang="ru-RU" sz="2300" b="1"/>
            </a:lvl2pPr>
            <a:lvl3pPr marL="1072621" indent="0" latinLnBrk="0">
              <a:buNone/>
              <a:defRPr lang="ru-RU" sz="2100" b="1"/>
            </a:lvl3pPr>
            <a:lvl4pPr marL="1608932" indent="0" latinLnBrk="0">
              <a:buNone/>
              <a:defRPr lang="ru-RU" sz="1900" b="1"/>
            </a:lvl4pPr>
            <a:lvl5pPr marL="2145243" indent="0" latinLnBrk="0">
              <a:buNone/>
              <a:defRPr lang="ru-RU" sz="1900" b="1"/>
            </a:lvl5pPr>
            <a:lvl6pPr marL="2681554" indent="0" latinLnBrk="0">
              <a:buNone/>
              <a:defRPr lang="ru-RU" sz="1900" b="1"/>
            </a:lvl6pPr>
            <a:lvl7pPr marL="3217864" indent="0" latinLnBrk="0">
              <a:buNone/>
              <a:defRPr lang="ru-RU" sz="1900" b="1"/>
            </a:lvl7pPr>
            <a:lvl8pPr marL="3754175" indent="0" latinLnBrk="0">
              <a:buNone/>
              <a:defRPr lang="ru-RU" sz="1900" b="1"/>
            </a:lvl8pPr>
            <a:lvl9pPr marL="4290486" indent="0" latinLnBrk="0">
              <a:buNone/>
              <a:defRPr lang="ru-RU"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6"/>
            <a:ext cx="4041775" cy="639763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800" b="1"/>
            </a:lvl1pPr>
            <a:lvl2pPr marL="536311" indent="0" latinLnBrk="0">
              <a:buNone/>
              <a:defRPr lang="ru-RU" sz="2300" b="1"/>
            </a:lvl2pPr>
            <a:lvl3pPr marL="1072621" indent="0" latinLnBrk="0">
              <a:buNone/>
              <a:defRPr lang="ru-RU" sz="2100" b="1"/>
            </a:lvl3pPr>
            <a:lvl4pPr marL="1608932" indent="0" latinLnBrk="0">
              <a:buNone/>
              <a:defRPr lang="ru-RU" sz="1900" b="1"/>
            </a:lvl4pPr>
            <a:lvl5pPr marL="2145243" indent="0" latinLnBrk="0">
              <a:buNone/>
              <a:defRPr lang="ru-RU" sz="1900" b="1"/>
            </a:lvl5pPr>
            <a:lvl6pPr marL="2681554" indent="0" latinLnBrk="0">
              <a:buNone/>
              <a:defRPr lang="ru-RU" sz="1900" b="1"/>
            </a:lvl6pPr>
            <a:lvl7pPr marL="3217864" indent="0" latinLnBrk="0">
              <a:buNone/>
              <a:defRPr lang="ru-RU" sz="1900" b="1"/>
            </a:lvl7pPr>
            <a:lvl8pPr marL="3754175" indent="0" latinLnBrk="0">
              <a:buNone/>
              <a:defRPr lang="ru-RU" sz="1900" b="1"/>
            </a:lvl8pPr>
            <a:lvl9pPr marL="4290486" indent="0" latinLnBrk="0">
              <a:buNone/>
              <a:defRPr lang="ru-RU"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1"/>
          </a:xfrm>
          <a:prstGeom prst="rect">
            <a:avLst/>
          </a:prstGeom>
        </p:spPr>
        <p:txBody>
          <a:bodyPr lIns="107263" tIns="53630" rIns="107263" bIns="53630" anchor="b"/>
          <a:lstStyle>
            <a:lvl1pPr algn="l" latinLnBrk="0">
              <a:defRPr lang="ru-RU"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7"/>
            <a:ext cx="5111750" cy="585311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800"/>
            </a:lvl1pPr>
            <a:lvl2pPr latinLnBrk="0">
              <a:defRPr lang="ru-RU" sz="3300"/>
            </a:lvl2pPr>
            <a:lvl3pPr latinLnBrk="0">
              <a:defRPr lang="ru-RU" sz="2800"/>
            </a:lvl3pPr>
            <a:lvl4pPr latinLnBrk="0">
              <a:defRPr lang="ru-RU" sz="2300"/>
            </a:lvl4pPr>
            <a:lvl5pPr latinLnBrk="0">
              <a:defRPr lang="ru-RU" sz="2300"/>
            </a:lvl5pPr>
            <a:lvl6pPr latinLnBrk="0">
              <a:defRPr lang="ru-RU" sz="2300"/>
            </a:lvl6pPr>
            <a:lvl7pPr latinLnBrk="0">
              <a:defRPr lang="ru-RU" sz="2300"/>
            </a:lvl7pPr>
            <a:lvl8pPr latinLnBrk="0">
              <a:defRPr lang="ru-RU" sz="2300"/>
            </a:lvl8pPr>
            <a:lvl9pPr latinLnBrk="0">
              <a:defRPr lang="ru-RU"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1600"/>
            </a:lvl1pPr>
            <a:lvl2pPr marL="536311" indent="0" latinLnBrk="0">
              <a:buNone/>
              <a:defRPr lang="ru-RU" sz="1400"/>
            </a:lvl2pPr>
            <a:lvl3pPr marL="1072621" indent="0" latinLnBrk="0">
              <a:buNone/>
              <a:defRPr lang="ru-RU" sz="1200"/>
            </a:lvl3pPr>
            <a:lvl4pPr marL="1608932" indent="0" latinLnBrk="0">
              <a:buNone/>
              <a:defRPr lang="ru-RU" sz="1100"/>
            </a:lvl4pPr>
            <a:lvl5pPr marL="2145243" indent="0" latinLnBrk="0">
              <a:buNone/>
              <a:defRPr lang="ru-RU" sz="1100"/>
            </a:lvl5pPr>
            <a:lvl6pPr marL="2681554" indent="0" latinLnBrk="0">
              <a:buNone/>
              <a:defRPr lang="ru-RU" sz="1100"/>
            </a:lvl6pPr>
            <a:lvl7pPr marL="3217864" indent="0" latinLnBrk="0">
              <a:buNone/>
              <a:defRPr lang="ru-RU" sz="1100"/>
            </a:lvl7pPr>
            <a:lvl8pPr marL="3754175" indent="0" latinLnBrk="0">
              <a:buNone/>
              <a:defRPr lang="ru-RU" sz="1100"/>
            </a:lvl8pPr>
            <a:lvl9pPr marL="4290486" indent="0" latinLnBrk="0">
              <a:buNone/>
              <a:defRPr lang="ru-RU"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  <a:prstGeom prst="rect">
            <a:avLst/>
          </a:prstGeom>
        </p:spPr>
        <p:txBody>
          <a:bodyPr lIns="107263" tIns="53630" rIns="107263" bIns="53630" anchor="b"/>
          <a:lstStyle>
            <a:lvl1pPr algn="l" latinLnBrk="0">
              <a:defRPr lang="ru-RU"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3800"/>
            </a:lvl1pPr>
            <a:lvl2pPr marL="536311" indent="0" latinLnBrk="0">
              <a:buNone/>
              <a:defRPr lang="ru-RU" sz="3300"/>
            </a:lvl2pPr>
            <a:lvl3pPr marL="1072621" indent="0" latinLnBrk="0">
              <a:buNone/>
              <a:defRPr lang="ru-RU" sz="2800"/>
            </a:lvl3pPr>
            <a:lvl4pPr marL="1608932" indent="0" latinLnBrk="0">
              <a:buNone/>
              <a:defRPr lang="ru-RU" sz="2300"/>
            </a:lvl4pPr>
            <a:lvl5pPr marL="2145243" indent="0" latinLnBrk="0">
              <a:buNone/>
              <a:defRPr lang="ru-RU" sz="2300"/>
            </a:lvl5pPr>
            <a:lvl6pPr marL="2681554" indent="0" latinLnBrk="0">
              <a:buNone/>
              <a:defRPr lang="ru-RU" sz="2300"/>
            </a:lvl6pPr>
            <a:lvl7pPr marL="3217864" indent="0" latinLnBrk="0">
              <a:buNone/>
              <a:defRPr lang="ru-RU" sz="2300"/>
            </a:lvl7pPr>
            <a:lvl8pPr marL="3754175" indent="0" latinLnBrk="0">
              <a:buNone/>
              <a:defRPr lang="ru-RU" sz="2300"/>
            </a:lvl8pPr>
            <a:lvl9pPr marL="4290486" indent="0" latinLnBrk="0">
              <a:buNone/>
              <a:defRPr lang="ru-RU"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1600"/>
            </a:lvl1pPr>
            <a:lvl2pPr marL="536311" indent="0" latinLnBrk="0">
              <a:buNone/>
              <a:defRPr lang="ru-RU" sz="1400"/>
            </a:lvl2pPr>
            <a:lvl3pPr marL="1072621" indent="0" latinLnBrk="0">
              <a:buNone/>
              <a:defRPr lang="ru-RU" sz="1200"/>
            </a:lvl3pPr>
            <a:lvl4pPr marL="1608932" indent="0" latinLnBrk="0">
              <a:buNone/>
              <a:defRPr lang="ru-RU" sz="1100"/>
            </a:lvl4pPr>
            <a:lvl5pPr marL="2145243" indent="0" latinLnBrk="0">
              <a:buNone/>
              <a:defRPr lang="ru-RU" sz="1100"/>
            </a:lvl5pPr>
            <a:lvl6pPr marL="2681554" indent="0" latinLnBrk="0">
              <a:buNone/>
              <a:defRPr lang="ru-RU" sz="1100"/>
            </a:lvl6pPr>
            <a:lvl7pPr marL="3217864" indent="0" latinLnBrk="0">
              <a:buNone/>
              <a:defRPr lang="ru-RU" sz="1100"/>
            </a:lvl7pPr>
            <a:lvl8pPr marL="3754175" indent="0" latinLnBrk="0">
              <a:buNone/>
              <a:defRPr lang="ru-RU" sz="1100"/>
            </a:lvl8pPr>
            <a:lvl9pPr marL="4290486" indent="0" latinLnBrk="0">
              <a:buNone/>
              <a:defRPr lang="ru-RU"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496BC80-212E-4CE1-950A-11511C0D1E6E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7"/>
            <a:ext cx="2895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7"/>
            <a:ext cx="21336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8820B7D6-8E0F-4F8E-AB09-A511EBF29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-30" y="2"/>
            <a:ext cx="9144028" cy="4032251"/>
          </a:xfrm>
          <a:prstGeom prst="rect">
            <a:avLst/>
          </a:prstGeom>
          <a:gradFill flip="none" rotWithShape="1">
            <a:gsLst>
              <a:gs pos="0">
                <a:srgbClr val="C9DDFB"/>
              </a:gs>
              <a:gs pos="100000">
                <a:srgbClr val="E3E9FD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14" tIns="45708" rIns="91414" bIns="45708" anchor="ctr"/>
          <a:lstStyle/>
          <a:p>
            <a:pPr marL="0" algn="l" defTabSz="1542634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1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26" y="1"/>
            <a:ext cx="9144027" cy="421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-26" y="-21"/>
            <a:ext cx="9144027" cy="424656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14" tIns="45708" rIns="91414" bIns="45708" anchor="ctr"/>
          <a:lstStyle/>
          <a:p>
            <a:pPr marL="0" algn="l" defTabSz="1542634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1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>
    <p:wip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ru-RU"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36311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72621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08932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45243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547" indent="-40154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lang="ru-RU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340" indent="-33488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lang="ru-RU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545" indent="-26663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5998" indent="-26663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2451" indent="-26663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9709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020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2331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8641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311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621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932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243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1554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7864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4175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0486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fld id="{6990BA9F-60B0-444D-8632-FF8C30C11A93}" type="datetime1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fld id="{64851863-FF46-4162-90DE-062370C8D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>
    <p:wipe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0" y="0"/>
            <a:ext cx="9144000" cy="2303463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7269" tIns="53635" rIns="107269" bIns="53635" anchor="ctr"/>
          <a:lstStyle>
            <a:lvl1pPr defTabSz="1808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1808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1808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1808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1808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180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180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180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180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ru-RU" sz="3500" smtClean="0"/>
          </a:p>
        </p:txBody>
      </p:sp>
      <p:sp>
        <p:nvSpPr>
          <p:cNvPr id="1028" name="TextBox 3"/>
          <p:cNvSpPr txBox="1">
            <a:spLocks noChangeArrowheads="1"/>
          </p:cNvSpPr>
          <p:nvPr/>
        </p:nvSpPr>
        <p:spPr bwMode="auto">
          <a:xfrm>
            <a:off x="8462597" y="6510341"/>
            <a:ext cx="59348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D7B9B675-2297-4885-AD28-4877D3C2B566}" type="slidenum">
              <a:rPr lang="ru-RU" altLang="ru-RU" sz="1200" smtClean="0">
                <a:solidFill>
                  <a:srgbClr val="7F7F7F"/>
                </a:solidFill>
              </a:rPr>
              <a:pPr algn="r" eaLnBrk="1" hangingPunct="1">
                <a:defRPr/>
              </a:pPr>
              <a:t>‹#›</a:t>
            </a:fld>
            <a:endParaRPr lang="ru-RU" altLang="ru-RU" sz="1200" smtClean="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wipe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ru-RU"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36433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72866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09298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45731" algn="ctr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638" indent="-40163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lang="ru-RU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538" indent="-33496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lang="ru-RU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850" indent="-2667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425" indent="-2667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000" indent="-2667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gif"/><Relationship Id="rId5" Type="http://schemas.openxmlformats.org/officeDocument/2006/relationships/image" Target="../media/image97.png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2428868"/>
            <a:ext cx="9144000" cy="2643206"/>
          </a:xfrm>
        </p:spPr>
        <p:txBody>
          <a:bodyPr>
            <a:normAutofit lnSpcReduction="10000"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ХАЙРУЛЛИН</a:t>
            </a: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Айрат Ринатович</a:t>
            </a:r>
            <a:endParaRPr sz="2400" b="1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lang="ru-RU" sz="2400" dirty="0" smtClean="0">
                <a:latin typeface="Georgia" pitchFamily="18" charset="0"/>
                <a:cs typeface="Arial" pitchFamily="34" charset="0"/>
              </a:rPr>
              <a:t>Г</a:t>
            </a:r>
            <a:r>
              <a:rPr sz="2400" smtClean="0">
                <a:latin typeface="Georgia" pitchFamily="18" charset="0"/>
                <a:cs typeface="Arial" pitchFamily="34" charset="0"/>
              </a:rPr>
              <a:t>лава Альметьевского муниципального </a:t>
            </a:r>
          </a:p>
          <a:p>
            <a:pPr marL="0" algn="ctr">
              <a:buNone/>
            </a:pPr>
            <a:r>
              <a:rPr sz="2400" smtClean="0">
                <a:latin typeface="Georgia" pitchFamily="18" charset="0"/>
                <a:cs typeface="Arial" pitchFamily="34" charset="0"/>
              </a:rPr>
              <a:t>района Республики Татарстан</a:t>
            </a:r>
          </a:p>
          <a:p>
            <a:pPr marL="0" algn="ctr">
              <a:buNone/>
            </a:pPr>
            <a:endParaRPr sz="240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2643206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ЗАРИПОВА</a:t>
            </a: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Эльмира Амировна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400" smtClean="0">
                <a:latin typeface="Georgia" pitchFamily="18" charset="0"/>
              </a:rPr>
              <a:t>Министр труда, занятости </a:t>
            </a:r>
          </a:p>
          <a:p>
            <a:pPr marL="0" algn="ctr">
              <a:buNone/>
            </a:pPr>
            <a:r>
              <a:rPr sz="2400" smtClean="0">
                <a:latin typeface="Georgia" pitchFamily="18" charset="0"/>
              </a:rPr>
              <a:t>и социальной защиты Республики Татарстан</a:t>
            </a:r>
            <a:endParaRPr sz="240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929066"/>
            <a:ext cx="91440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тема: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7E66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«Соблюдение государственных гарантий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7E66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социально-трудовой сфере»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7E66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2643206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ФАТЫХОВ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Камиль Шамилевич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Первый заместитель управляющего региональным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отделением Фонда социального страхования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Российской Федерации по Республике Татарстан </a:t>
            </a:r>
          </a:p>
          <a:p>
            <a:pPr marL="0" algn="ctr">
              <a:buNone/>
            </a:pPr>
            <a:endParaRPr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929066"/>
            <a:ext cx="91440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тема: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«Обеспечение инвалидов </a:t>
            </a:r>
            <a:endParaRPr lang="ru-RU" sz="28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техническими </a:t>
            </a:r>
            <a:r>
              <a:rPr lang="ru-RU" sz="28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средствами реабилитации</a:t>
            </a:r>
            <a:r>
              <a:rPr lang="ru-RU" sz="28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7E66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2643206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ПУЗАНОВА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Ольга Вениаминовна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Заместитель руководителя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ФКУ «Главное бюро медико-социальной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sz="2200" smtClean="0">
                <a:latin typeface="Georgia" pitchFamily="18" charset="0"/>
              </a:rPr>
              <a:t>экспертизы по Республике Татарстан»</a:t>
            </a:r>
          </a:p>
          <a:p>
            <a:pPr marL="0" algn="ctr">
              <a:buNone/>
            </a:pPr>
            <a:endParaRPr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929066"/>
            <a:ext cx="91440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тема: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«Актуальные </a:t>
            </a:r>
            <a:r>
              <a:rPr lang="ru-RU" sz="28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вопросы </a:t>
            </a:r>
            <a:endParaRPr lang="ru-RU" sz="28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медико-социальной </a:t>
            </a:r>
            <a:r>
              <a:rPr lang="ru-RU" sz="28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экспертизы</a:t>
            </a:r>
            <a:r>
              <a:rPr lang="ru-RU" sz="28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7E66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САБУРСКАЯ </a:t>
            </a: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Сария Харисовна</a:t>
            </a:r>
          </a:p>
          <a:p>
            <a:pPr marL="0" algn="ctr">
              <a:buNone/>
            </a:pPr>
            <a:r>
              <a:rPr sz="2200" smtClean="0">
                <a:latin typeface="Georgia" pitchFamily="18" charset="0"/>
                <a:cs typeface="Arial" pitchFamily="34" charset="0"/>
              </a:rPr>
              <a:t>Уполномоченный по правам человека </a:t>
            </a:r>
            <a:br>
              <a:rPr sz="2200" smtClean="0">
                <a:latin typeface="Georgia" pitchFamily="18" charset="0"/>
                <a:cs typeface="Arial" pitchFamily="34" charset="0"/>
              </a:rPr>
            </a:br>
            <a:r>
              <a:rPr sz="2200" smtClean="0">
                <a:latin typeface="Georgia" pitchFamily="18" charset="0"/>
                <a:cs typeface="Arial" pitchFamily="34" charset="0"/>
              </a:rPr>
              <a:t>в Республике Татарстан</a:t>
            </a:r>
          </a:p>
          <a:p>
            <a:pPr marL="0" algn="ctr">
              <a:buNone/>
            </a:pPr>
            <a:endParaRPr sz="24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143248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тема: </a:t>
            </a:r>
          </a:p>
          <a:p>
            <a:pPr algn="ctr"/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«Об итогах работы Уполномоченного по правам человека в Республике Татарстан, </a:t>
            </a:r>
            <a:endParaRPr lang="ru-RU" sz="24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общественных 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помощников Уполномоченного </a:t>
            </a:r>
            <a:endParaRPr lang="ru-RU" sz="24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правам человека в Республике Татарстан </a:t>
            </a:r>
            <a:endParaRPr lang="ru-RU" sz="24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во </a:t>
            </a:r>
            <a:r>
              <a:rPr lang="en-US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en-US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кварталах 2016 года </a:t>
            </a:r>
            <a:endParaRPr lang="ru-RU" sz="2400" b="1" dirty="0" smtClean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задачах на </a:t>
            </a:r>
            <a:r>
              <a:rPr lang="en-US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lang="ru-RU" sz="2400" b="1" dirty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квартал 2016 года</a:t>
            </a:r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7E66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42844" y="500042"/>
            <a:ext cx="7286676" cy="838200"/>
          </a:xfrm>
          <a:noFill/>
          <a:ln w="38100">
            <a:noFill/>
          </a:ln>
        </p:spPr>
        <p:txBody>
          <a:bodyPr/>
          <a:lstStyle/>
          <a:p>
            <a:r>
              <a:rPr sz="3200" b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Анализ обращений граждан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1214422"/>
            <a:ext cx="4643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  <a:cs typeface="Arial" pitchFamily="34" charset="0"/>
              </a:rPr>
              <a:t>Всего за </a:t>
            </a:r>
            <a:r>
              <a:rPr lang="en-US" sz="2800" dirty="0" smtClean="0">
                <a:latin typeface="Georgia" pitchFamily="18" charset="0"/>
                <a:cs typeface="Arial" pitchFamily="34" charset="0"/>
              </a:rPr>
              <a:t>III 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квартала </a:t>
            </a:r>
          </a:p>
          <a:p>
            <a:pPr algn="ctr"/>
            <a:r>
              <a:rPr lang="ru-RU" sz="2800" u="sng" dirty="0" smtClean="0">
                <a:latin typeface="Georgia" pitchFamily="18" charset="0"/>
                <a:cs typeface="Arial" pitchFamily="34" charset="0"/>
              </a:rPr>
              <a:t>2016 года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 поступило  </a:t>
            </a:r>
            <a:r>
              <a:rPr lang="ru-RU" sz="3200" b="1" u="sng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2665</a:t>
            </a:r>
            <a:r>
              <a:rPr lang="ru-RU" sz="2800" dirty="0" smtClean="0">
                <a:latin typeface="Georgia" pitchFamily="18" charset="0"/>
                <a:cs typeface="Arial" pitchFamily="34" charset="0"/>
              </a:rPr>
              <a:t> обращений</a:t>
            </a:r>
            <a:endParaRPr lang="ru-RU" sz="2800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857884" y="2928934"/>
            <a:ext cx="785818" cy="642942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1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71504" cy="57150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214810" y="3643314"/>
            <a:ext cx="407193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1500</a:t>
            </a:r>
            <a:r>
              <a:rPr lang="ru-RU" sz="3200" dirty="0" smtClean="0">
                <a:latin typeface="Georgia" pitchFamily="18" charset="0"/>
                <a:cs typeface="Arial" pitchFamily="34" charset="0"/>
              </a:rPr>
              <a:t> </a:t>
            </a:r>
            <a:endParaRPr lang="ru-RU" sz="3200" dirty="0">
              <a:latin typeface="Georgia" pitchFamily="18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письменные обращения</a:t>
            </a:r>
          </a:p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1165 </a:t>
            </a:r>
          </a:p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устные обращения</a:t>
            </a:r>
          </a:p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 (личный прием)</a:t>
            </a:r>
          </a:p>
        </p:txBody>
      </p:sp>
      <p:pic>
        <p:nvPicPr>
          <p:cNvPr id="4098" name="Picture 2" descr="D:\фото 2016 год\прием граждан\15.03\DSC_00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428734"/>
            <a:ext cx="3429025" cy="2286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фото 2016 год\прием граждан\14.09\IMG_5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3929067"/>
            <a:ext cx="3524275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18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2844" y="1071546"/>
            <a:ext cx="735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E6600"/>
                </a:solidFill>
                <a:latin typeface="Georgia" pitchFamily="18" charset="0"/>
              </a:rPr>
              <a:t>22</a:t>
            </a:r>
            <a:r>
              <a:rPr lang="ru-RU" sz="2000" dirty="0">
                <a:latin typeface="Georgia" pitchFamily="18" charset="0"/>
              </a:rPr>
              <a:t> личных приема, </a:t>
            </a:r>
            <a:r>
              <a:rPr lang="ru-RU" sz="2000" dirty="0" smtClean="0">
                <a:latin typeface="Georgia" pitchFamily="18" charset="0"/>
              </a:rPr>
              <a:t>в </a:t>
            </a:r>
            <a:r>
              <a:rPr lang="ru-RU" sz="2000" dirty="0">
                <a:latin typeface="Georgia" pitchFamily="18" charset="0"/>
              </a:rPr>
              <a:t>том </a:t>
            </a:r>
            <a:r>
              <a:rPr lang="ru-RU" sz="2000" dirty="0" smtClean="0">
                <a:latin typeface="Georgia" pitchFamily="18" charset="0"/>
              </a:rPr>
              <a:t>числе: </a:t>
            </a:r>
          </a:p>
          <a:p>
            <a:r>
              <a:rPr lang="ru-RU" sz="2000" b="1" dirty="0">
                <a:solidFill>
                  <a:srgbClr val="7E660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7E6600"/>
                </a:solidFill>
                <a:latin typeface="Georgia" pitchFamily="18" charset="0"/>
              </a:rPr>
              <a:t>       </a:t>
            </a:r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</a:rPr>
              <a:t>7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>
                <a:latin typeface="Georgia" pitchFamily="18" charset="0"/>
              </a:rPr>
              <a:t>совместных приемов</a:t>
            </a:r>
            <a:r>
              <a:rPr lang="ru-RU" sz="2000" dirty="0" smtClean="0">
                <a:latin typeface="Georgia" pitchFamily="18" charset="0"/>
              </a:rPr>
              <a:t>,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     </a:t>
            </a:r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</a:rPr>
              <a:t>5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>
                <a:latin typeface="Georgia" pitchFamily="18" charset="0"/>
              </a:rPr>
              <a:t>личных выездных </a:t>
            </a:r>
            <a:r>
              <a:rPr lang="ru-RU" sz="2000" dirty="0" smtClean="0">
                <a:latin typeface="Georgia" pitchFamily="18" charset="0"/>
              </a:rPr>
              <a:t>приемов, </a:t>
            </a:r>
          </a:p>
          <a:p>
            <a:r>
              <a:rPr lang="ru-RU" sz="2000" dirty="0" smtClean="0">
                <a:latin typeface="Georgia" pitchFamily="18" charset="0"/>
              </a:rPr>
              <a:t>        </a:t>
            </a:r>
            <a:r>
              <a:rPr lang="ru-RU" sz="2400" b="1" dirty="0" smtClean="0">
                <a:solidFill>
                  <a:srgbClr val="7E6600"/>
                </a:solidFill>
                <a:latin typeface="Georgia" pitchFamily="18" charset="0"/>
              </a:rPr>
              <a:t>5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видеоприемов</a:t>
            </a:r>
            <a:r>
              <a:rPr lang="ru-RU" sz="2000" dirty="0" smtClean="0">
                <a:latin typeface="Georgia" pitchFamily="18" charset="0"/>
              </a:rPr>
              <a:t>, </a:t>
            </a:r>
            <a:endParaRPr lang="ru-RU" sz="2000" dirty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в </a:t>
            </a:r>
            <a:r>
              <a:rPr lang="ru-RU" sz="2000" dirty="0">
                <a:latin typeface="Georgia" pitchFamily="18" charset="0"/>
              </a:rPr>
              <a:t>рамках которых принято </a:t>
            </a:r>
            <a:r>
              <a:rPr lang="ru-RU" sz="2400" b="1" u="sng" dirty="0">
                <a:solidFill>
                  <a:srgbClr val="7E6600"/>
                </a:solidFill>
                <a:latin typeface="Georgia" pitchFamily="18" charset="0"/>
              </a:rPr>
              <a:t>324</a:t>
            </a:r>
            <a:r>
              <a:rPr lang="ru-RU" sz="2000" dirty="0">
                <a:latin typeface="Georgia" pitchFamily="18" charset="0"/>
              </a:rPr>
              <a:t> гражданина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                                                 и</a:t>
            </a: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u="sng" dirty="0">
                <a:solidFill>
                  <a:srgbClr val="7E6600"/>
                </a:solidFill>
                <a:latin typeface="Georgia" pitchFamily="18" charset="0"/>
              </a:rPr>
              <a:t>106</a:t>
            </a:r>
            <a:r>
              <a:rPr lang="ru-RU" sz="2400" b="1" u="sng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000" dirty="0">
                <a:latin typeface="Georgia" pitchFamily="18" charset="0"/>
              </a:rPr>
              <a:t>письменных </a:t>
            </a:r>
            <a:r>
              <a:rPr lang="ru-RU" sz="2000" dirty="0" smtClean="0">
                <a:latin typeface="Georgia" pitchFamily="18" charset="0"/>
              </a:rPr>
              <a:t>обращений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19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2226" name="Picture 2" descr="D:\фото 2016 год\прием граждан\12.04\DSC_0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4179125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227" name="Picture 3" descr="D:\фото 2016 год\прием граждан\видеоприем 16.02\DSC_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428628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76" y="71414"/>
            <a:ext cx="714382" cy="714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семинар-совещание с общественными помощниками </a:t>
            </a:r>
            <a:br>
              <a:rPr sz="23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300" smtClean="0">
                <a:solidFill>
                  <a:srgbClr val="A28300"/>
                </a:solidFill>
                <a:latin typeface="Georgia" pitchFamily="18" charset="0"/>
              </a:rPr>
              <a:t>Уполномоченного по правам человека в Республике Татарстан </a:t>
            </a:r>
            <a:r>
              <a:rPr sz="2400" smtClean="0">
                <a:solidFill>
                  <a:srgbClr val="A28300"/>
                </a:solidFill>
                <a:latin typeface="Georgia" pitchFamily="18" charset="0"/>
              </a:rPr>
              <a:t/>
            </a:r>
            <a:br>
              <a:rPr sz="2400" smtClean="0">
                <a:solidFill>
                  <a:srgbClr val="A28300"/>
                </a:solidFill>
                <a:latin typeface="Georgia" pitchFamily="18" charset="0"/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2428868"/>
            <a:ext cx="9144000" cy="2571768"/>
          </a:xfrm>
        </p:spPr>
        <p:txBody>
          <a:bodyPr>
            <a:normAutofit lnSpcReduction="10000"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8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САБУРСКАЯ </a:t>
            </a:r>
          </a:p>
          <a:p>
            <a:pPr marL="0" algn="ctr">
              <a:buNone/>
            </a:pPr>
            <a:r>
              <a:rPr sz="2800" b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Сария Харисовна</a:t>
            </a:r>
          </a:p>
          <a:p>
            <a:pPr marL="0" algn="ctr">
              <a:buNone/>
            </a:pPr>
            <a:endParaRPr sz="2400" b="1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r>
              <a:rPr sz="2400" smtClean="0">
                <a:latin typeface="Georgia" pitchFamily="18" charset="0"/>
                <a:cs typeface="Arial" pitchFamily="34" charset="0"/>
              </a:rPr>
              <a:t>Уполномоченный по правам человека </a:t>
            </a:r>
            <a:br>
              <a:rPr sz="2400" smtClean="0">
                <a:latin typeface="Georgia" pitchFamily="18" charset="0"/>
                <a:cs typeface="Arial" pitchFamily="34" charset="0"/>
              </a:rPr>
            </a:br>
            <a:r>
              <a:rPr sz="2400" smtClean="0"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sz="2400" dirty="0" smtClean="0"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0034" y="35716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Georgia" pitchFamily="18" charset="0"/>
                <a:cs typeface="Arial" pitchFamily="34" charset="0"/>
              </a:rPr>
              <a:t>Структура тематики обращений</a:t>
            </a: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8242326" cy="534354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20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0034" y="35716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Georgia" pitchFamily="18" charset="0"/>
                <a:cs typeface="Arial" pitchFamily="34" charset="0"/>
              </a:rPr>
              <a:t>Структура тематики обращений</a:t>
            </a: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8152839" cy="5748355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21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786314" y="4857760"/>
            <a:ext cx="4000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Прием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граждан в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г.Бугульме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 с заместителем министра внутренних дел по Республике Татарстан, начальником Главного следственного управления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 Владимиром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Изааком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24.10.2016</a:t>
            </a:r>
            <a:endParaRPr lang="ru-RU" sz="2000" i="1" dirty="0">
              <a:solidFill>
                <a:schemeClr val="accent1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22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3250" name="Picture 2" descr="D:\фото 2016 год\прием граждан\бугульма 24.10 с мвд\print_1859307_1806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643294"/>
            <a:ext cx="471490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2" name="Picture 4" descr="D:\фото 2016 год\прием граждан\29.09 уфссп\DSC_0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4843" y="500042"/>
            <a:ext cx="4679157" cy="311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85723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Прием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населения с заместителем руководителя Управления Федеральной службы судебных приставов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Республике Татарстан – заместителем главного судебного пристава Республики Татарстан 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Гульнарой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Абдрахмановой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29.09.2016</a:t>
            </a: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00100" y="642918"/>
            <a:ext cx="73581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 декабря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2000" dirty="0" smtClean="0">
                <a:latin typeface="Georgia" pitchFamily="18" charset="0"/>
              </a:rPr>
              <a:t>совместный </a:t>
            </a:r>
            <a:r>
              <a:rPr lang="ru-RU" sz="2000" dirty="0">
                <a:latin typeface="Georgia" pitchFamily="18" charset="0"/>
              </a:rPr>
              <a:t>прием </a:t>
            </a:r>
            <a:endParaRPr lang="ru-RU" sz="2000" dirty="0" smtClean="0">
              <a:latin typeface="Georgia" pitchFamily="18" charset="0"/>
            </a:endParaRPr>
          </a:p>
          <a:p>
            <a:pPr algn="ctr"/>
            <a:r>
              <a:rPr lang="ru-RU" sz="2000" dirty="0" smtClean="0">
                <a:latin typeface="Georgia" pitchFamily="18" charset="0"/>
              </a:rPr>
              <a:t>с заместителем руководителя следственного управления Следственного комитета России по Республике Татарстан А.С</a:t>
            </a:r>
            <a:r>
              <a:rPr lang="ru-RU" sz="2000" dirty="0">
                <a:latin typeface="Georgia" pitchFamily="18" charset="0"/>
              </a:rPr>
              <a:t>. </a:t>
            </a:r>
            <a:r>
              <a:rPr lang="ru-RU" sz="2000" dirty="0" err="1">
                <a:latin typeface="Georgia" pitchFamily="18" charset="0"/>
              </a:rPr>
              <a:t>Ахметшиным</a:t>
            </a:r>
            <a:r>
              <a:rPr lang="ru-RU" sz="2000" dirty="0">
                <a:latin typeface="Georgia" pitchFamily="18" charset="0"/>
              </a:rPr>
              <a:t> </a:t>
            </a:r>
            <a:endParaRPr lang="ru-RU" sz="2000" dirty="0" smtClean="0">
              <a:latin typeface="Georgia" pitchFamily="18" charset="0"/>
            </a:endParaRPr>
          </a:p>
          <a:p>
            <a:pPr algn="ctr"/>
            <a:r>
              <a:rPr lang="ru-RU" sz="2000" i="1" dirty="0" smtClean="0">
                <a:latin typeface="Georgia" pitchFamily="18" charset="0"/>
              </a:rPr>
              <a:t>г</a:t>
            </a:r>
            <a:r>
              <a:rPr lang="ru-RU" sz="2000" i="1" dirty="0">
                <a:latin typeface="Georgia" pitchFamily="18" charset="0"/>
              </a:rPr>
              <a:t>. Зеленодольск </a:t>
            </a:r>
            <a:endParaRPr lang="ru-RU" sz="2000" i="1" dirty="0" smtClean="0">
              <a:latin typeface="Georgia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по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вопросам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здравоохранения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                                                 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23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4274" name="Picture 2" descr="C:\Users\user.userpc6\Desktop\print_593585_637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000372"/>
            <a:ext cx="5072066" cy="3584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71482" cy="5714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24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62050"/>
            <a:ext cx="8572500" cy="569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285728"/>
            <a:ext cx="7500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00042"/>
            <a:ext cx="90011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Всего поступило за 3 квартала 2016 г. к общественным помощникам</a:t>
            </a:r>
            <a:r>
              <a:rPr lang="ru-RU" sz="2200" b="1" u="sng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200" b="1" u="sng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1135</a:t>
            </a:r>
            <a:r>
              <a:rPr lang="ru-RU" sz="2200" u="sng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обращений</a:t>
            </a:r>
          </a:p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( в </a:t>
            </a:r>
            <a:r>
              <a:rPr lang="en-US" sz="2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III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 квартале – 460 обращений) 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71538" y="5000636"/>
            <a:ext cx="571504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86446" y="5786454"/>
            <a:ext cx="100013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929322" y="2786058"/>
            <a:ext cx="857256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90" y="4143380"/>
            <a:ext cx="107157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786050" y="3357562"/>
            <a:ext cx="107157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pic>
        <p:nvPicPr>
          <p:cNvPr id="8" name="Picture 2" descr="C:\Users\user.userpc6\Desktop\ФОТО_2012_Вестник_по рубрикам\09-01-День прав помощи\DSC_00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4000528" cy="2831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2013 год\фото2013\ДПП 20.02\DSC_09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5357814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D:\2013 год\фото2013\ДПП 23.01\DSC_05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6249" y="642918"/>
            <a:ext cx="4607751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6143636" y="4286256"/>
            <a:ext cx="18533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День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правовой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помощи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25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2844" y="0"/>
            <a:ext cx="73581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Georgia" pitchFamily="18" charset="0"/>
                <a:cs typeface="Arial" pitchFamily="34" charset="0"/>
              </a:rPr>
              <a:t>День правовой помощи для лиц, </a:t>
            </a:r>
          </a:p>
          <a:p>
            <a:pPr algn="ctr"/>
            <a:r>
              <a:rPr lang="ru-RU" sz="2000" dirty="0" smtClean="0">
                <a:latin typeface="Georgia" pitchFamily="18" charset="0"/>
                <a:cs typeface="Arial" pitchFamily="34" charset="0"/>
              </a:rPr>
              <a:t>содержащихся в местах лишения свободы</a:t>
            </a:r>
          </a:p>
          <a:p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8962" name="Picture 2" descr="D:\фото 2016 год\мероприятия\ДПП\ТЮРЬМЫ\ик-8 альм\IMG_311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4190997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8963" name="Picture 3" descr="D:\фото 2016 год\мероприятия\ДПП\ТЮРЬМЫ\ик-8 альм\O-Acb42utR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7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8964" name="Picture 4" descr="D:\фото 2016 год\мероприятия\ДПП\ТЮРЬМЫ\25.02.2016 ик-4\img_61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642918"/>
            <a:ext cx="4643437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8965" name="Picture 5" descr="D:\фото 2016 год\мероприятия\ДПП\ТЮРЬМЫ\25.02.2016 ик-4\Республика Татарстан_25.02.2016_ДПП в колони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4843" y="3738562"/>
            <a:ext cx="4679157" cy="311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26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5" name="Заголовок 6"/>
          <p:cNvSpPr txBox="1">
            <a:spLocks/>
          </p:cNvSpPr>
          <p:nvPr/>
        </p:nvSpPr>
        <p:spPr>
          <a:xfrm>
            <a:off x="0" y="3000372"/>
            <a:ext cx="91440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Школа правовых знаний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" name="Picture 2" descr="C:\Users\user.userpc6\Desktop\фото 2015 год\ДПП, ШПЗ\ШПЗ\шпз 15.05\DSC_0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607716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27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5298" name="Picture 2" descr="D:\фото 2016 год\мероприятия\ШПЗ\11.11 налоги\DSC_06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6285" y="3429000"/>
            <a:ext cx="4607715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9" name="Picture 3" descr="D:\фото 2016 год\мероприятия\ШПЗ\25.10\DSC005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492081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user.userpc6\Desktop\фото 2015 год\ДПП, ШПЗ\ШПЗ\шпз 15.05\DSC_00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1" y="0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6"/>
          <p:cNvSpPr txBox="1">
            <a:spLocks/>
          </p:cNvSpPr>
          <p:nvPr/>
        </p:nvSpPr>
        <p:spPr>
          <a:xfrm>
            <a:off x="0" y="3000372"/>
            <a:ext cx="91440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Школа правовых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знаний на тему «Права призывников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»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28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6322" name="Picture 2" descr="D:\фото 2016 год\мероприятия\ШПЗ\призыв\буинск октябрь\;l;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3" name="Picture 3" descr="D:\фото 2016 год\мероприятия\ШПЗ\призыв\19.10 чистополь\DSC_0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643438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D:\фото 2016 год\мероприятия\ШПЗ\призыв\пестрецы 26.10\IMG_41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57200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5" name="Picture 5" descr="D:\фото 2016 год\мероприятия\ШПЗ\призыв\актаныш 28.10\print_1869587_18125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1" y="3429000"/>
            <a:ext cx="4643439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6550223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err="1" smtClean="0">
                <a:latin typeface="Georgia" pitchFamily="18" charset="0"/>
              </a:rPr>
              <a:t>с.Пестрецы</a:t>
            </a:r>
            <a:endParaRPr lang="ru-RU" sz="1400" i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6550223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err="1" smtClean="0">
                <a:latin typeface="Georgia" pitchFamily="18" charset="0"/>
              </a:rPr>
              <a:t>с.Актаныш</a:t>
            </a:r>
            <a:endParaRPr lang="ru-RU" sz="1400" i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45247" y="2714620"/>
            <a:ext cx="1298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Georgia" pitchFamily="18" charset="0"/>
              </a:rPr>
              <a:t>г.Чистополь</a:t>
            </a:r>
            <a:endParaRPr lang="ru-RU" sz="1400" i="1" dirty="0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412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Georgia" pitchFamily="18" charset="0"/>
              </a:rPr>
              <a:t>г.Буинск</a:t>
            </a:r>
            <a:endParaRPr lang="ru-RU" sz="1400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5" name="Заголовок 6"/>
          <p:cNvSpPr txBox="1">
            <a:spLocks/>
          </p:cNvSpPr>
          <p:nvPr/>
        </p:nvSpPr>
        <p:spPr>
          <a:xfrm>
            <a:off x="0" y="642918"/>
            <a:ext cx="91440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Работа общественных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 помощников с призывниками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29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88067" name="Picture 3" descr="D:\фото 2016 год\общественные помощники\буинск\призывная октябр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142984"/>
            <a:ext cx="4000528" cy="533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68" name="Picture 4" descr="D:\фото 2016 год\общественные помощники\новошешминск\призывная 21.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142983"/>
            <a:ext cx="7000924" cy="5250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69" name="Picture 5" descr="D:\фото 2016 год\общественные помощники\пестрецы\осенняя призывна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214422"/>
            <a:ext cx="8497258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70" name="Picture 6" descr="D:\фото 2016 год\общественные помощники\нижнекамск\призывная\3.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214422"/>
            <a:ext cx="8509059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85538" cy="585537"/>
          </a:xfrm>
          <a:prstGeom prst="rect">
            <a:avLst/>
          </a:prstGeom>
        </p:spPr>
      </p:pic>
      <p:sp>
        <p:nvSpPr>
          <p:cNvPr id="5" name="Заголовок 6"/>
          <p:cNvSpPr txBox="1">
            <a:spLocks/>
          </p:cNvSpPr>
          <p:nvPr/>
        </p:nvSpPr>
        <p:spPr>
          <a:xfrm>
            <a:off x="0" y="642918"/>
            <a:ext cx="91440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Посещение общественным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> помощником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военной части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г.Знаменск Астраханской области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Arial" pitchFamily="34" charset="0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30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89090" name="Picture 2" descr="D:\фото 2016 год\общественные помощники\заинск\посещение вч Астрахань 27.08\IMG_20160827_100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8509028" cy="478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50057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телефонная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горячая линия»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для населения по вопросам призыва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10.11.2016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Поступило 27 обращений 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ru-RU" sz="2400" dirty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31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7346" name="Picture 2" descr="D:\фото 2016 год\прием граждан\ТГЛ 11.11 ПРИЗЫВ\DSC_0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4429124" cy="2952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7" name="Picture 3" descr="D:\фото 2016 год\прием граждан\ТГЛ 11.11 ПРИЗЫВ\DSC_06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3471" y="857232"/>
            <a:ext cx="4250529" cy="283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071942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телефонная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горячая линия»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для населения по вопросам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обеспечения техническими средствами реабилитации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25.10.2016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Поступило 175 обращений 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ru-RU" sz="2400" dirty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32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8371" name="Picture 3" descr="D:\фото 2016 год\прием граждан\ТГЛ 25.10 инвалиды\DSC_0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428604"/>
            <a:ext cx="4572001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D:\фото 2016 год\прием граждан\ТГЛ 25.10 инвалиды\DSC_05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04"/>
            <a:ext cx="4607751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07194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телефонная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горячая линия»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для населения по вопросам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исполнения судебных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решений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22.09.2016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Поступило 143 обращения 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ru-RU" sz="2400" dirty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33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9394" name="Picture 2" descr="D:\фото 2016 год\прием граждан\ТГЛ 22.09\DSC_0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5" name="Picture 3" descr="D:\фото 2016 год\прием граждан\ТГЛ 22.09\DSC_0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80999"/>
            <a:ext cx="4643438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07194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телефонная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горячая линия»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для населения по трудовым вопросам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26.08.2016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Поступило 93 обращения 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ru-RU" sz="2400" dirty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34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0418" name="Picture 2" descr="D:\фото 2016 год\прием граждан\телефонная горячая линия 26.08 трудовые праваъ\DSC_0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9" name="Picture 3" descr="D:\фото 2016 год\прием граждан\телефонная горячая линия 26.08 трудовые праваъ\DSC_05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785794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57148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Сопровождение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призывников 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период осенней призывной кампании 2016 года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35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4303455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Направления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сопровождения:</a:t>
            </a: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Тоцкое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(Оренбургская область)</a:t>
            </a:r>
          </a:p>
          <a:p>
            <a:pPr>
              <a:buFont typeface="Courier New" pitchFamily="49" charset="0"/>
              <a:buChar char="o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сопровождение эшелона до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г.Читы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п.Еланский, г. Екатеринбург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Свердловская область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)</a:t>
            </a: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Песочная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(Ленинградская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область)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                             </a:t>
            </a: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посещения: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Алкино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(Республика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Башкортстан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)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Табашино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(Республика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Марий Эл)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" name="Picture 4" descr="http://upch.tatarstan.ru/file/photoreport/view_632891_8555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21579"/>
            <a:ext cx="3857652" cy="289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2" name="Picture 2" descr="D:\фото 2016 год\сопровождение\в.услон екб\IMG_04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328222"/>
            <a:ext cx="4143404" cy="2914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838200"/>
          </a:xfrm>
          <a:noFill/>
          <a:ln w="38100">
            <a:noFill/>
          </a:ln>
        </p:spPr>
        <p:txBody>
          <a:bodyPr/>
          <a:lstStyle/>
          <a:p>
            <a:r>
              <a:rPr sz="2400" b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Содействие соблюдению прав инвалидов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1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71504" cy="571502"/>
          </a:xfrm>
          <a:prstGeom prst="rect">
            <a:avLst/>
          </a:prstGeom>
        </p:spPr>
      </p:pic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36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5" name="Picture 3" descr="D:\фото 2016 год\проверки, посещения, совещания\ПАРКОВКИ\21.06\DSC_0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D:\фото 2016 год\проверки, посещения, совещания\ПАРКОВКИ\IMG_3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29066"/>
            <a:ext cx="390524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D:\фото 2016 год\проверки, посещения, совещания\ПАРКОВКИ\14.06\парковка Максид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00108"/>
            <a:ext cx="3905261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37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571482" cy="571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1071546"/>
            <a:ext cx="7715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Вопрос организации парковочных мест для людей с ограниченными возможностями на территории объектов, оказывающих различные услуги населению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500306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Н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арушение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ГОСТ Р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50597-93: на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некоторых объектах разметка </a:t>
            </a:r>
            <a:r>
              <a:rPr lang="ru-RU" b="1" u="sng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плохо различима, </a:t>
            </a:r>
            <a:r>
              <a:rPr lang="ru-RU" b="1" u="sng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на </a:t>
            </a:r>
            <a:r>
              <a:rPr lang="ru-RU" b="1" u="sng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некоторых участках отсутствует</a:t>
            </a:r>
          </a:p>
        </p:txBody>
      </p:sp>
      <p:pic>
        <p:nvPicPr>
          <p:cNvPr id="10" name="Picture 2" descr="D:\фото 2016 год\проверки, посещения, совещания\ПАРКОВКИ\14.06\DSC_08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4000528" cy="2821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D:\фото 2016 год\проверки, посещения, совещания\ПАРКОВКИ\21.06\DSC_0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643314"/>
            <a:ext cx="4179123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38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642920" cy="642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4857760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Н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арушение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положения Федерального закона от 24.11.1995 № 181-ФЗ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«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 социальной защите инвалидов в Российской Федерации»,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также Решения Казанской городской Думы от 18.10.2006 № 4-12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«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 Правилах благоустройства города Казани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»: </a:t>
            </a:r>
            <a:r>
              <a:rPr lang="ru-RU" sz="1600" b="1" u="sng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выделено менее 10% мест  для парковки</a:t>
            </a:r>
            <a:r>
              <a:rPr lang="ru-RU" sz="1600" b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 специальных автотранспортных средств </a:t>
            </a:r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инвалидов</a:t>
            </a:r>
            <a:endParaRPr lang="ru-RU" sz="1600" b="1" dirty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Picture 2" descr="D:\фото 2016 год\проверки, посещения, совещания\ПАРКОВКИ\23.06\DSC_0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5036379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D:\фото 2016 год\проверки, посещения, совещания\ПАРКОВКИ\23.06\DSC_01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571612"/>
            <a:ext cx="4607751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39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642920" cy="642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5657671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Нарушения </a:t>
            </a:r>
            <a:r>
              <a:rPr lang="ru-RU" b="1" u="sng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по площади </a:t>
            </a:r>
            <a:r>
              <a:rPr lang="ru-RU" b="1" u="sng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 парковочного </a:t>
            </a:r>
            <a:r>
              <a:rPr lang="ru-RU" b="1" u="sng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места </a:t>
            </a:r>
            <a:endParaRPr lang="ru-RU" b="1" u="sng" dirty="0" smtClean="0">
              <a:solidFill>
                <a:srgbClr val="C00000"/>
              </a:solidFill>
              <a:latin typeface="Georgia" pitchFamily="18" charset="0"/>
              <a:cs typeface="Arial" pitchFamily="34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(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установлено Решением  Казанской городской Думы от 25.12.2014 № 12-40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«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 местных нормативах градостроительного проектирования расчетного количества парковочных мест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»)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Picture 2" descr="D:\фото 2016 год\проверки, посещения, совещания\ПАРКОВКИ\21.06\южный\IMG_2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76253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D:\фото 2016 год\проверки, посещения, совещания\ПАРКОВКИ\14.06\DSC_08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786058"/>
            <a:ext cx="4179123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Users\user.userpc6\Desktop\2013 год\фото2013\25.04 Фаррахов РКБ\DSC_0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00438"/>
            <a:ext cx="4786313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4" name="Picture 2" descr="C:\Users\user.userpc6\Desktop\2013 год\фото2013\25.04 Фаррахов РКБ\DSC_0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92919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C:\Users\user.userpc6\Desktop\2013 год\фото2013\25.04 Фаррахов РКБ\DSC_08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393401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42844" y="571480"/>
            <a:ext cx="420499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Семинар-совещание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общественными помощниками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участием экс-министра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здравоохранения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Республики Татарстан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25 апреля 2013 г.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РКБ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40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642920" cy="6429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4291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Проверки общественными помощниками</a:t>
            </a:r>
            <a:endParaRPr lang="ru-RU" dirty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90114" name="Picture 2" descr="D:\фото 2016 год\общественные помощники\Заинс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00108"/>
            <a:ext cx="7429552" cy="5501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5" name="Picture 3" descr="D:\фото 2016 год\общественные помощники\IMG_39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142984"/>
            <a:ext cx="8215338" cy="462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6" name="Picture 4" descr="D:\фото 2016 год\общественные помощники\нижнекамск\IMG_38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214422"/>
            <a:ext cx="8128025" cy="457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8" name="Picture 6" descr="D:\фото 2016 год\общественные помощники\пестрецы\IMG_40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000108"/>
            <a:ext cx="7429552" cy="554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7" name="Picture 5" descr="D:\фото 2016 год\общественные помощники\Новая папка (2)\IMG_41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1000108"/>
            <a:ext cx="7500990" cy="562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41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0"/>
            <a:ext cx="642942" cy="642940"/>
          </a:xfrm>
          <a:prstGeom prst="rect">
            <a:avLst/>
          </a:prstGeom>
        </p:spPr>
      </p:pic>
      <p:pic>
        <p:nvPicPr>
          <p:cNvPr id="135171" name="Picture 3" descr="D:\фото 2016 год\экспертный совет 29.01\заседание ЭС 10.06\DSC_0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000240"/>
            <a:ext cx="7143800" cy="4762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2" name="Picture 4" descr="D:\фото 2016 год\экспертный совет 29.01\заседание ЭС 10.06\DSC_07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928802"/>
            <a:ext cx="7108080" cy="473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0" name="Picture 2" descr="D:\фото 2016 год\экспертный совет 29.01\заседание ЭС 10.06\DSC_07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000240"/>
            <a:ext cx="7108080" cy="473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642918"/>
            <a:ext cx="86439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Заседание Экспертного Совета при Уполномоченном по правам человека в Республике Татарстан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«Вопросы соблюдения прав инвалидов в Республике Татарстан в части обеспечения их техническими средствами реабилитации и внедрения новой классификации и критериев при назначении инвалидности»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  <a:cs typeface="Arial" pitchFamily="34" charset="0"/>
              </a:rPr>
              <a:t>11.06.2016</a:t>
            </a:r>
            <a:endParaRPr kumimoji="0" lang="ru-RU" sz="180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 descr="D:\фото 2016 год\ААО\ЗАСЕДАНИЕ\DSC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7072330" cy="471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42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заседание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Совета Директоров Азиатской Ассоциации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Омбудсманов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и Международного Института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Омбудсмана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Азиатском регионе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9874" name="Picture 2" descr="D:\фото 2016 год\ААО\Президент РТ, Президент ААО, УПЧ в РФ, УПЧ в Р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357298"/>
            <a:ext cx="6929454" cy="461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6" name="Picture 4" descr="D:\фото 2016 год\ААО\it-park\IMG_36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285839"/>
            <a:ext cx="7143800" cy="4762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7" name="Picture 5" descr="D:\фото 2016 год\ААО\болгар\Новая папка\_KZN19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1285860"/>
            <a:ext cx="719082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43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заседание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Совета уполномоченных по правам человека под председательством Татьяны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Москальковой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0898" name="Picture 2" descr="D:\фото 2016 год\с телефона\IMG_28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570" y="1285860"/>
            <a:ext cx="6453264" cy="4839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 descr="D:\фото 2016 год\миграция 26.09\print_1751027_1759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42984"/>
            <a:ext cx="7255281" cy="4829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44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международная научно-практическая конференция 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Миграция в странах Восточной Европы и Центральной Азии. Современные вызовы, опыт, инновации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1922" name="Picture 2" descr="D:\фото 2016 год\миграция 26.09\print_1751027_17594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145746"/>
            <a:ext cx="7143800" cy="4754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4" name="Picture 4" descr="D:\фото 2016 год\миграция 26.09\мигранты 26-27.09.2016\OBNO_34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214422"/>
            <a:ext cx="6410193" cy="4733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5" name="Picture 5" descr="D:\фото 2016 год\миграция 26.09\print_1751027_17594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1214422"/>
            <a:ext cx="7255281" cy="4829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45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500702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заседание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«круглого стола» в г. Екатеринбург на тему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«Люди с неопределенным правовым статусом в современной России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(20.10.2016, г.Екатеринбург)</a:t>
            </a:r>
            <a:endParaRPr lang="ru-RU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2946" name="Picture 2" descr="D:\фото 2016 год\совещания, кр.столы, конференции\ЕКБ 19-20.102016 Халимова\IMG_61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357298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7" name="Picture 3" descr="D:\фото 2016 год\совещания, кр.столы, конференции\ЕКБ 19-20.102016 Халимова\IMG_61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49" y="1214422"/>
            <a:ext cx="4667251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46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68844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форум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уполномоченных по правам человека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Социальная роль и инновации общественных некоммерческих организаций в защите прав и свобод человека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»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(20.10.2016, г.Москва)</a:t>
            </a:r>
            <a:endParaRPr lang="ru-RU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418898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1" name="Picture 3" descr="D:\фото 2016 год\москва\19-20.10 конференция упч в москве\IMG_60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000108"/>
            <a:ext cx="342902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47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круглый стол» на тему «Правовое просвещение: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права и свободы человека, формы и методы их защиты» </a:t>
            </a:r>
          </a:p>
          <a:p>
            <a:pPr algn="ct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(25.10.2016, г.Москва)</a:t>
            </a: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4994" name="Picture 2" descr="D:\фото 2016 год\москва\25.10 прав просвещение кр.стол\IMG_62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3"/>
            <a:ext cx="6429420" cy="4822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Межрегиональное и международное сотрудничество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48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786454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«круглый стол» на тему «Применение международных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стандартов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области прав человека региональными уполномоченными в Российской Федерации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»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(16-17.11.2016, г.Владимир)</a:t>
            </a:r>
            <a:endParaRPr lang="ru-RU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142984"/>
            <a:ext cx="6839597" cy="453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31403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5377" y="3227389"/>
            <a:ext cx="2233246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0"/>
          <p:cNvSpPr/>
          <p:nvPr/>
        </p:nvSpPr>
        <p:spPr bwMode="auto">
          <a:xfrm>
            <a:off x="5166947" y="760414"/>
            <a:ext cx="4230566" cy="42227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Rectangle 23"/>
          <p:cNvSpPr/>
          <p:nvPr/>
        </p:nvSpPr>
        <p:spPr bwMode="auto">
          <a:xfrm>
            <a:off x="293077" y="760414"/>
            <a:ext cx="4230566" cy="42227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373" name="Прямоугольник 1"/>
          <p:cNvSpPr>
            <a:spLocks noChangeArrowheads="1"/>
          </p:cNvSpPr>
          <p:nvPr/>
        </p:nvSpPr>
        <p:spPr bwMode="auto">
          <a:xfrm>
            <a:off x="0" y="500042"/>
            <a:ext cx="914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latin typeface="Georgia" pitchFamily="18" charset="0"/>
              </a:rPr>
              <a:t>ГИС РТ «Народный контроль» </a:t>
            </a:r>
          </a:p>
          <a:p>
            <a:pPr algn="ctr" eaLnBrk="1" hangingPunct="1"/>
            <a:r>
              <a:rPr lang="ru-RU" altLang="ru-RU" sz="2400" dirty="0">
                <a:latin typeface="Georgia" pitchFamily="18" charset="0"/>
              </a:rPr>
              <a:t> Статистика за 10 месяцев 2016 года</a:t>
            </a:r>
          </a:p>
          <a:p>
            <a:pPr eaLnBrk="1" hangingPunct="1"/>
            <a:endParaRPr lang="ru-RU" alt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8374" name="Диаграмма 32"/>
          <p:cNvGraphicFramePr>
            <a:graphicFrameLocks/>
          </p:cNvGraphicFramePr>
          <p:nvPr/>
        </p:nvGraphicFramePr>
        <p:xfrm>
          <a:off x="0" y="2000250"/>
          <a:ext cx="6500858" cy="4857750"/>
        </p:xfrm>
        <a:graphic>
          <a:graphicData uri="http://schemas.openxmlformats.org/presentationml/2006/ole">
            <p:oleObj spid="_x0000_s87042" r:id="rId4" imgW="6620830" imgH="4858933" progId="Excel.Sheet.8">
              <p:embed/>
            </p:oleObj>
          </a:graphicData>
        </a:graphic>
      </p:graphicFrame>
      <p:pic>
        <p:nvPicPr>
          <p:cNvPr id="58375" name="Рисунок 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3357562"/>
            <a:ext cx="527538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357554" y="1643050"/>
            <a:ext cx="55386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Всего опубликовано</a:t>
            </a:r>
            <a:r>
              <a:rPr lang="ru-RU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38037</a:t>
            </a:r>
            <a:r>
              <a:rPr lang="ru-RU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уведомлений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84047" y="3500438"/>
            <a:ext cx="2459953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50" dirty="0">
                <a:latin typeface="Georgia" pitchFamily="18" charset="0"/>
              </a:rPr>
              <a:t>Решено</a:t>
            </a:r>
            <a:r>
              <a:rPr lang="ru-RU" sz="1050" b="1" dirty="0">
                <a:latin typeface="Georgia" pitchFamily="18" charset="0"/>
              </a:rPr>
              <a:t> 26840</a:t>
            </a: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r>
              <a:rPr lang="ru-RU" sz="1050" dirty="0">
                <a:latin typeface="Georgia" pitchFamily="18" charset="0"/>
              </a:rPr>
              <a:t>Запланировано </a:t>
            </a:r>
            <a:r>
              <a:rPr lang="ru-RU" sz="1050" b="1" dirty="0">
                <a:latin typeface="Georgia" pitchFamily="18" charset="0"/>
              </a:rPr>
              <a:t>7618</a:t>
            </a: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r>
              <a:rPr lang="ru-RU" sz="1050" dirty="0">
                <a:latin typeface="Georgia" pitchFamily="18" charset="0"/>
              </a:rPr>
              <a:t>Мотивированный отказ </a:t>
            </a:r>
            <a:r>
              <a:rPr lang="ru-RU" sz="1050" b="1" dirty="0">
                <a:latin typeface="Georgia" pitchFamily="18" charset="0"/>
              </a:rPr>
              <a:t>2515</a:t>
            </a: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endParaRPr lang="ru-RU" sz="1050" dirty="0">
              <a:latin typeface="Georgia" pitchFamily="18" charset="0"/>
            </a:endParaRPr>
          </a:p>
          <a:p>
            <a:pPr>
              <a:defRPr/>
            </a:pPr>
            <a:r>
              <a:rPr lang="ru-RU" sz="1050" dirty="0">
                <a:latin typeface="Georgia" pitchFamily="18" charset="0"/>
              </a:rPr>
              <a:t>В работе </a:t>
            </a:r>
            <a:r>
              <a:rPr lang="ru-RU" sz="1050" b="1" dirty="0">
                <a:latin typeface="Georgia" pitchFamily="18" charset="0"/>
              </a:rPr>
              <a:t>1064</a:t>
            </a:r>
            <a:r>
              <a:rPr lang="ru-RU" sz="1050" dirty="0">
                <a:latin typeface="Georgia" pitchFamily="18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15062" y="0"/>
            <a:ext cx="1928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Уполномоченный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по правам человека </a:t>
            </a:r>
          </a:p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3" name="Содержимое 9" descr="723c779f85bd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140" y="0"/>
            <a:ext cx="585538" cy="585537"/>
          </a:xfrm>
          <a:prstGeom prst="rect">
            <a:avLst/>
          </a:prstGeom>
        </p:spPr>
      </p:pic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49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2844" y="428604"/>
            <a:ext cx="42049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Семинар-совещание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общественными помощниками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 участием министром труда,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занятости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и социальной защиты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Республики Татарстан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23 августа  2013 г.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г.Зеленодольск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39939" name="Picture 3" descr="C:\Users\user.userpc6\Desktop\2013 год\фото2013\Семинар в ОП 23.08\DSC_0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0"/>
            <a:ext cx="485775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C:\Users\user.userpc6\Desktop\2013 год\фото2013\Семинар в ОП 23.08\DSC_0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381372"/>
            <a:ext cx="4857752" cy="3476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1" name="Picture 5" descr="C:\Users\user.userpc6\Desktop\2013 год\фото2013\Семинар в ОП 23.08\DSC_02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4357686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994804298"/>
              </p:ext>
            </p:extLst>
          </p:nvPr>
        </p:nvGraphicFramePr>
        <p:xfrm>
          <a:off x="0" y="1928802"/>
          <a:ext cx="657226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42886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11%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1714488"/>
            <a:ext cx="57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8%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78645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80%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15094" y="0"/>
            <a:ext cx="192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Уполномоченный </a:t>
            </a:r>
          </a:p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правам человека 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0"/>
            <a:ext cx="714358" cy="71435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428867"/>
            <a:ext cx="3786182" cy="2647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57148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 smtClean="0">
                <a:latin typeface="Georgia" pitchFamily="18" charset="0"/>
              </a:rPr>
              <a:t>ГИС РТ «Народный контроль» </a:t>
            </a:r>
          </a:p>
          <a:p>
            <a:pPr algn="ctr"/>
            <a:r>
              <a:rPr lang="ru-RU" altLang="ru-RU" sz="2400" dirty="0" smtClean="0">
                <a:latin typeface="Georgia" pitchFamily="18" charset="0"/>
              </a:rPr>
              <a:t> (по состоянию на 31.10.2016)</a:t>
            </a:r>
          </a:p>
          <a:p>
            <a:pPr marL="0" lvl="1" algn="ctr">
              <a:defRPr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                                              Всего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опубликовано</a:t>
            </a:r>
            <a:r>
              <a:rPr lang="ru-RU" sz="28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90136</a:t>
            </a:r>
            <a:endParaRPr lang="ru-RU" b="1" u="sng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algn="ctr"/>
            <a:endParaRPr lang="ru-RU" altLang="ru-RU" dirty="0" smtClean="0">
              <a:latin typeface="Georgia" pitchFamily="18" charset="0"/>
            </a:endParaRPr>
          </a:p>
          <a:p>
            <a:endParaRPr lang="ru-RU" altLang="ru-RU" b="1" dirty="0">
              <a:solidFill>
                <a:srgbClr val="C00000"/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50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4"/>
          <p:cNvSpPr txBox="1">
            <a:spLocks noChangeArrowheads="1"/>
          </p:cNvSpPr>
          <p:nvPr/>
        </p:nvSpPr>
        <p:spPr bwMode="auto">
          <a:xfrm>
            <a:off x="0" y="335756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 dirty="0" smtClean="0">
                <a:latin typeface="Georgia" pitchFamily="18" charset="0"/>
              </a:rPr>
              <a:t>Рабочие совещания по уведомлениям в ГИС РТ «Народный контроль»</a:t>
            </a:r>
            <a:endParaRPr lang="ru-RU" altLang="ru-RU" sz="2000" dirty="0">
              <a:latin typeface="Georgia" pitchFamily="18" charset="0"/>
            </a:endParaRPr>
          </a:p>
        </p:txBody>
      </p:sp>
      <p:pic>
        <p:nvPicPr>
          <p:cNvPr id="7170" name="Picture 2" descr="D:\фото 2016 год\НК\print_693718_1175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9" y="3857625"/>
            <a:ext cx="4500562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D:\фото 2016 год\НК\альметьевск 27.10\print_1869347_18124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0"/>
            <a:ext cx="3857652" cy="3340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D:\фото 2016 год\НК\07.11.2016 чистополь\print_1902367_1825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86314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D:\фото 2016 год\НК\2.11 челны\5819abecefc9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53452"/>
            <a:ext cx="4500562" cy="3004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215094" y="0"/>
            <a:ext cx="192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Уполномоченный </a:t>
            </a:r>
          </a:p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правам человека 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0"/>
            <a:ext cx="714358" cy="714356"/>
          </a:xfrm>
          <a:prstGeom prst="rect">
            <a:avLst/>
          </a:prstGeom>
        </p:spPr>
      </p:pic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A283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Задачи,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A283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поставленные перед общественными помощниками Уполномоченного по правам человека в Республике Татарстан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A283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 декабрь 2016 года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A283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0" y="185736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Активизировать работу по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правовому просвещению граждан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 сотрудничестве с местными отделениями общественной организации «Союз пенсионеров России», в том числе по организации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Дней правовой помощи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 привлечением социальных партнеров (возможно также с привлечением юридических клиник Института экономики, управления и права, где они имеются),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занятий Школы правовых знаний</a:t>
            </a:r>
            <a:r>
              <a:rPr lang="ru-RU" sz="16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0" y="3500438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 связи с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Международным Днем прав человека (10 декабря)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подготовить публикации и поздравления, интервью в местных средствах массовой информации, организовать тематические мероприятия (встречи, лекции с пожилыми, классные часы с учащимися школ);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0" y="507207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Внести предложения в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 работы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Аппарата Уполномоченного по правам человека                    в 2017 году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52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80228" grpId="0"/>
      <p:bldP spid="18022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215094" y="0"/>
            <a:ext cx="192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Уполномоченный </a:t>
            </a:r>
          </a:p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правам человека 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0"/>
            <a:ext cx="714358" cy="714356"/>
          </a:xfrm>
          <a:prstGeom prst="rect">
            <a:avLst/>
          </a:prstGeom>
        </p:spPr>
      </p:pic>
      <p:sp>
        <p:nvSpPr>
          <p:cNvPr id="186369" name="Rectangle 1"/>
          <p:cNvSpPr>
            <a:spLocks noChangeArrowheads="1"/>
          </p:cNvSpPr>
          <p:nvPr/>
        </p:nvSpPr>
        <p:spPr bwMode="auto">
          <a:xfrm>
            <a:off x="0" y="178592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Начать подготовку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проектов выступлений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на заседаниях представительных органов муниципальных районов и городских округов Республики Татарстан с целью доведения до сведения районных активов информации о соблюдении прав и свобод человека и гражданина в Республике Татарстан в 2016 году, а также на территории конкретного муниципального района (городского округа);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3643314"/>
            <a:ext cx="67742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Направить в наш адрес </a:t>
            </a:r>
            <a:r>
              <a:rPr lang="ru-RU" sz="1600" b="1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отчеты</a:t>
            </a:r>
            <a:r>
              <a:rPr lang="ru-RU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 за </a:t>
            </a:r>
            <a:r>
              <a:rPr lang="en-US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IV</a:t>
            </a:r>
            <a:r>
              <a:rPr lang="ru-RU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 квартал в срок  до 30 декабря;</a:t>
            </a:r>
          </a:p>
        </p:txBody>
      </p:sp>
      <p:sp>
        <p:nvSpPr>
          <p:cNvPr id="186371" name="Rectangle 3"/>
          <p:cNvSpPr>
            <a:spLocks noChangeArrowheads="1"/>
          </p:cNvSpPr>
          <p:nvPr/>
        </p:nvSpPr>
        <p:spPr bwMode="auto">
          <a:xfrm>
            <a:off x="0" y="4429132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Продолжить участие в </a:t>
            </a:r>
            <a:r>
              <a:rPr lang="ru-RU" sz="1600" b="1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проверках условий содержания </a:t>
            </a:r>
            <a:r>
              <a:rPr lang="ru-RU" sz="1600" dirty="0" smtClean="0">
                <a:latin typeface="Georgia" pitchFamily="18" charset="0"/>
                <a:ea typeface="Calibri" pitchFamily="34" charset="0"/>
                <a:cs typeface="Arial" pitchFamily="34" charset="0"/>
              </a:rPr>
              <a:t>и соблюдения прав человека в местах принудительного содержания ОВД МВД по Республике Татарстан совместно с представителями прокуратуры;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8572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Задачи, </a:t>
            </a:r>
            <a:r>
              <a:rPr lang="ru-RU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поставленные перед общественными помощниками Уполномоченного по правам человека в Республике Татарстан </a:t>
            </a:r>
            <a:r>
              <a:rPr lang="ru-RU" b="1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на декабрь 2016 года</a:t>
            </a:r>
            <a:endParaRPr lang="ru-RU" sz="2000" dirty="0" smtClean="0">
              <a:solidFill>
                <a:srgbClr val="A283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53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69" grpId="0"/>
      <p:bldP spid="186370" grpId="0"/>
      <p:bldP spid="18637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215094" y="0"/>
            <a:ext cx="192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Уполномоченный </a:t>
            </a:r>
          </a:p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правам человека в Республике Татарстан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Содержимое 9" descr="723c779f85b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0"/>
            <a:ext cx="714358" cy="714356"/>
          </a:xfrm>
          <a:prstGeom prst="rect">
            <a:avLst/>
          </a:prstGeom>
        </p:spPr>
      </p:pic>
      <p:sp>
        <p:nvSpPr>
          <p:cNvPr id="187393" name="Rectangle 1"/>
          <p:cNvSpPr>
            <a:spLocks noChangeArrowheads="1"/>
          </p:cNvSpPr>
          <p:nvPr/>
        </p:nvSpPr>
        <p:spPr bwMode="auto">
          <a:xfrm>
            <a:off x="0" y="2143116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Регулярно просматривать уведомления по своему району, поступающие в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ГИС РТ «Народный контроль»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при необходимости оказывать содействие Уполномоченному в проведении проверок по уведомлениям;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87394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Продолжить практику активного участия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 составе районных межведомственных комиссий</a:t>
            </a:r>
            <a:r>
              <a:rPr lang="ru-RU" sz="16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7395" name="Rectangle 3"/>
          <p:cNvSpPr>
            <a:spLocks noChangeArrowheads="1"/>
          </p:cNvSpPr>
          <p:nvPr/>
        </p:nvSpPr>
        <p:spPr bwMode="auto">
          <a:xfrm>
            <a:off x="0" y="4500570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Направлять в течение 1-2 дней по электронной почте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краткую информацию по итогам мероприятия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проведенного общественным помощником (совместные приемы, проверки ИВС, занятия Школы правовых знаний т.п.), для размещения соответствующей новости на сайте Уполномоченного.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8572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Задачи, </a:t>
            </a:r>
            <a:r>
              <a:rPr lang="ru-RU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поставленные перед общественными помощниками Уполномоченного по правам человека в Республике Татарстан </a:t>
            </a:r>
            <a:r>
              <a:rPr lang="ru-RU" b="1" dirty="0" smtClean="0">
                <a:solidFill>
                  <a:srgbClr val="A283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на декабрь 2016 года</a:t>
            </a:r>
            <a:endParaRPr lang="ru-RU" sz="2000" dirty="0" smtClean="0">
              <a:solidFill>
                <a:srgbClr val="A283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00992" y="6634139"/>
            <a:ext cx="1143008" cy="223861"/>
          </a:xfrm>
        </p:spPr>
        <p:txBody>
          <a:bodyPr/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pPr/>
              <a:t>54</a:t>
            </a:fld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3" grpId="0"/>
      <p:bldP spid="187394" grpId="0"/>
      <p:bldP spid="18739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9" descr="723c779f85b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14290"/>
            <a:ext cx="857256" cy="857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___________________________________________________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_____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____________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8868"/>
            <a:ext cx="9144000" cy="838200"/>
          </a:xfrm>
        </p:spPr>
        <p:txBody>
          <a:bodyPr>
            <a:noAutofit/>
          </a:bodyPr>
          <a:lstStyle/>
          <a:p>
            <a: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  <a:t/>
            </a:r>
            <a:br>
              <a:rPr sz="180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smtClean="0">
                <a:solidFill>
                  <a:srgbClr val="A28300"/>
                </a:solidFill>
              </a:rPr>
              <a:t> </a:t>
            </a: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Семинар-совещание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с общественными помощниками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Уполномоченного </a:t>
            </a:r>
            <a:b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</a:br>
            <a:r>
              <a:rPr sz="2800" b="1" smtClean="0">
                <a:solidFill>
                  <a:srgbClr val="A28300"/>
                </a:solidFill>
                <a:latin typeface="Georgia" pitchFamily="18" charset="0"/>
                <a:ea typeface="+mn-ea"/>
                <a:cs typeface="Arial" pitchFamily="34" charset="0"/>
              </a:rPr>
              <a:t>по правам человека в Республике Татарстан </a:t>
            </a:r>
            <a:r>
              <a:rPr sz="2800" smtClean="0">
                <a:solidFill>
                  <a:srgbClr val="A28300"/>
                </a:solidFill>
              </a:rPr>
              <a:t/>
            </a:r>
            <a:br>
              <a:rPr sz="2800" smtClean="0">
                <a:solidFill>
                  <a:srgbClr val="A28300"/>
                </a:solidFill>
              </a:rPr>
            </a:br>
            <a:r>
              <a:rPr sz="2400" b="1" smtClean="0">
                <a:latin typeface="Georgia" pitchFamily="18" charset="0"/>
                <a:cs typeface="Arial" pitchFamily="34" charset="0"/>
              </a:rPr>
              <a:t/>
            </a:r>
            <a:br>
              <a:rPr sz="2400" b="1" smtClean="0">
                <a:latin typeface="Georgia" pitchFamily="18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3286124"/>
            <a:ext cx="9144000" cy="2214578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0" algn="ctr">
              <a:buNone/>
            </a:pPr>
            <a:endParaRPr lang="en-US" sz="18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072206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5 ноября 2016 г.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г. Альметьевск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87300" y="6550223"/>
            <a:ext cx="10567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smtClean="0"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400" i="1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ru-RU" sz="14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2014 ФОТО\ОП\Майский 17.06\DSC_0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0"/>
            <a:ext cx="4000496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.userpc6\Desktop\DSC_03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0283"/>
            <a:ext cx="8572560" cy="3717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2014 ФОТО\ОП\Майский 17.06\DSC_04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29058" cy="2619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2571744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Тепличный  агрокомбинат «Майский»  семинар-совещание на тему «Содействие соблюдению трудовых прав граждан»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(17 июня 2014 г.)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6395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ru-RU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D:\2014 ФОТО\ОП\гс рт\DSC_0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23984"/>
            <a:ext cx="8001024" cy="533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Семинар-совещание с общественными помощниками с участием председателя Комитета Государственного Совета Республики Татарстан по социальной политике С.М. Захаровой, председателя  Комитета Государственного Совета Республики Татарстан  по законности и правопорядку Ш.Ш.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Ягудина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(10 декабря 2014 г., в Международный день прав человека)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6395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D:\фото 2015 год\общественные помощники\оп семинар в Арске\семинар 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7656" y="1"/>
            <a:ext cx="5036343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03" name="Picture 3" descr="D:\фото 2015 год\общественные помощники\оп семинар в Арске\IMG_27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4312122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04" name="Picture 4" descr="D:\фото 2015 год\общественные помощники\оп семинар в Арске\семинар 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095620"/>
            <a:ext cx="5643570" cy="3762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" y="0"/>
            <a:ext cx="41433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Семинар-совещание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общественными помощниками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с руководителем Государственной жилищной инспекции Республики Татарстан С.А. 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Крайновым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22 мая 2015 года, г.Арск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12335" y="6581001"/>
            <a:ext cx="9316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Слайд №</a:t>
            </a:r>
            <a:fld id="{531AD4C9-ABCE-4272-B856-E5AF7FA45E15}" type="slidenum">
              <a:rPr lang="ru-RU" sz="1200" i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9</a:t>
            </a:fld>
            <a:endParaRPr lang="ru-RU" sz="1200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встреча Председателя Государственного Совета Республики Татарстан с общественными помощниками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(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4 декабря 2015 г.,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cs typeface="Arial" pitchFamily="34" charset="0"/>
              </a:rPr>
              <a:t>Государственный Совет Республики Татарстан) 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29026" name="Picture 2" descr="D:\фото 2015 год\встреча с мухаметшиным 4.12\13881_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001056" cy="533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9027" name="Picture 3" descr="D:\фото 2015 год\встреча с мухаметшиным 4.12\13886_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792961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9028" name="Picture 4" descr="D:\фото 2015 год\встреча с мухаметшиным 4.12\13894_p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214422"/>
            <a:ext cx="792961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9029" name="Picture 5" descr="D:\фото 2015 год\встреча с мухаметшиным 4.12\DSC_0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095356"/>
            <a:ext cx="8643966" cy="5762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9030" name="Picture 6" descr="D:\фото 2015 год\встреча с мухаметшиным 4.12\DSC_01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000108"/>
            <a:ext cx="8311543" cy="5716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9031" name="Picture 7" descr="D:\фото 2015 год\встреча с мухаметшиным 4.12\13897_pi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1071545"/>
            <a:ext cx="8715436" cy="581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 Пол Зальцма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ыступление ралии исполком 24.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spcFirstLastPara="0" vert="horz" wrap="square" lIns="84568" tIns="66788" rIns="84568" bIns="66788" numCol="1" spcCol="1270" anchor="ctr" anchorCtr="0">
        <a:noAutofit/>
      </a:bodyPr>
      <a:lstStyle>
        <a:defPPr algn="ctr" defTabSz="1244600" rtl="0">
          <a:lnSpc>
            <a:spcPct val="90000"/>
          </a:lnSpc>
          <a:spcBef>
            <a:spcPct val="0"/>
          </a:spcBef>
          <a:spcAft>
            <a:spcPct val="35000"/>
          </a:spcAft>
          <a:defRPr sz="2800" kern="1200" dirty="0" smtClean="0">
            <a:latin typeface="+mn-lt"/>
          </a:defRPr>
        </a:defPPr>
      </a:lstStyle>
      <a:style>
        <a:lnRef idx="3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1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10.06.2016</Template>
  <TotalTime>579</TotalTime>
  <Words>1701</Words>
  <Application>Microsoft Office PowerPoint</Application>
  <PresentationFormat>Экран (4:3)</PresentationFormat>
  <Paragraphs>414</Paragraphs>
  <Slides>55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Презентация Пол Зальцман</vt:lpstr>
      <vt:lpstr>выступление ралии исполком 24.09</vt:lpstr>
      <vt:lpstr>Office Theme</vt:lpstr>
      <vt:lpstr>Лист Microsoft Office Excel 97-2003</vt:lpstr>
      <vt:lpstr>  Семинар-совещание  с общественными помощниками  Уполномоченного  по правам человека в Республике Татарстан    </vt:lpstr>
      <vt:lpstr> семинар-совещание с общественными помощниками  Уполномоченного по правам человека в Республике Татарстан    </vt:lpstr>
      <vt:lpstr>  Семинар-совещание  с общественными помощниками  Уполномоченного  по правам человека в Республике Татарстан    </vt:lpstr>
      <vt:lpstr>Слайд 4</vt:lpstr>
      <vt:lpstr>Слайд 5</vt:lpstr>
      <vt:lpstr>Слайд 6</vt:lpstr>
      <vt:lpstr>Слайд 7</vt:lpstr>
      <vt:lpstr>Слайд 8</vt:lpstr>
      <vt:lpstr>Слайд 9</vt:lpstr>
      <vt:lpstr> семинар-совещание с общественными помощниками  Уполномоченного по правам человека в Республике Татарстан    </vt:lpstr>
      <vt:lpstr>  Семинар-совещание  с общественными помощниками  Уполномоченного  по правам человека в Республике Татарстан    </vt:lpstr>
      <vt:lpstr> семинар-совещание с общественными помощниками  Уполномоченного по правам человека в Республике Татарстан    </vt:lpstr>
      <vt:lpstr>  Семинар-совещание  с общественными помощниками  Уполномоченного  по правам человека в Республике Татарстан    </vt:lpstr>
      <vt:lpstr> семинар-совещание с общественными помощниками  Уполномоченного по правам человека в Республике Татарстан    </vt:lpstr>
      <vt:lpstr> семинар-совещание с общественными помощниками  Уполномоченного по правам человека в Республике Татарстан    </vt:lpstr>
      <vt:lpstr>  Семинар-совещание  с общественными помощниками  Уполномоченного  по правам человека в Республике Татарстан    </vt:lpstr>
      <vt:lpstr> семинар-совещание с общественными помощниками  Уполномоченного по правам человека в Республике Татарстан    </vt:lpstr>
      <vt:lpstr>Анализ обращений граждан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Содействие соблюдению прав инвалидов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  Семинар-совещание  с общественными помощниками  Уполномоченного  по правам человека в Республике Татарстан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58</cp:revision>
  <dcterms:created xsi:type="dcterms:W3CDTF">2016-11-22T05:47:26Z</dcterms:created>
  <dcterms:modified xsi:type="dcterms:W3CDTF">2016-11-24T07:57:46Z</dcterms:modified>
</cp:coreProperties>
</file>