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44" r:id="rId2"/>
    <p:sldId id="649" r:id="rId3"/>
    <p:sldId id="661" r:id="rId4"/>
    <p:sldId id="663" r:id="rId5"/>
    <p:sldId id="664" r:id="rId6"/>
    <p:sldId id="665" r:id="rId7"/>
    <p:sldId id="666" r:id="rId8"/>
    <p:sldId id="668" r:id="rId9"/>
    <p:sldId id="667" r:id="rId10"/>
    <p:sldId id="669" r:id="rId11"/>
    <p:sldId id="670" r:id="rId12"/>
    <p:sldId id="671" r:id="rId13"/>
    <p:sldId id="672" r:id="rId14"/>
    <p:sldId id="673" r:id="rId15"/>
    <p:sldId id="674" r:id="rId16"/>
    <p:sldId id="662" r:id="rId17"/>
    <p:sldId id="654" r:id="rId18"/>
    <p:sldId id="650" r:id="rId19"/>
    <p:sldId id="660" r:id="rId20"/>
    <p:sldId id="656" r:id="rId21"/>
    <p:sldId id="657" r:id="rId22"/>
    <p:sldId id="658" r:id="rId23"/>
    <p:sldId id="652" r:id="rId24"/>
    <p:sldId id="653" r:id="rId25"/>
  </p:sldIdLst>
  <p:sldSz cx="9906000" cy="6858000" type="A4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34866" indent="-77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71319" indent="-1571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07772" indent="-2364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44225" indent="-3158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480" algn="l" defTabSz="91419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576" algn="l" defTabSz="91419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9672" algn="l" defTabSz="91419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6768" algn="l" defTabSz="91419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su" initials="A" lastIdx="1" clrIdx="0"/>
  <p:cmAuthor id="1" name="user" initials="u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C23"/>
    <a:srgbClr val="FFFFFF"/>
    <a:srgbClr val="003366"/>
    <a:srgbClr val="0033CC"/>
    <a:srgbClr val="E8B0AA"/>
    <a:srgbClr val="336699"/>
    <a:srgbClr val="006699"/>
    <a:srgbClr val="0099FF"/>
    <a:srgbClr val="0066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5747" autoAdjust="0"/>
  </p:normalViewPr>
  <p:slideViewPr>
    <p:cSldViewPr snapToGrid="0">
      <p:cViewPr>
        <p:scale>
          <a:sx n="100" d="100"/>
          <a:sy n="100" d="100"/>
        </p:scale>
        <p:origin x="-2154" y="-3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28" y="-96"/>
      </p:cViewPr>
      <p:guideLst>
        <p:guide orient="horz" pos="2141"/>
        <p:guide pos="31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638176954697342E-5"/>
          <c:y val="0.12312604996751206"/>
          <c:w val="0.81982450667874518"/>
          <c:h val="0.796909560553877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за 10 месяцев 2013 г.</c:v>
                </c:pt>
              </c:strCache>
            </c:strRef>
          </c:tx>
          <c:dPt>
            <c:idx val="0"/>
            <c:bubble3D val="0"/>
            <c:explosion val="8"/>
          </c:dPt>
          <c:dPt>
            <c:idx val="1"/>
            <c:bubble3D val="0"/>
            <c:explosion val="18"/>
          </c:dPt>
          <c:dPt>
            <c:idx val="2"/>
            <c:bubble3D val="0"/>
            <c:explosion val="4"/>
          </c:dPt>
          <c:dPt>
            <c:idx val="3"/>
            <c:bubble3D val="0"/>
            <c:explosion val="18"/>
          </c:dPt>
          <c:dLbls>
            <c:dLbl>
              <c:idx val="0"/>
              <c:layout>
                <c:manualLayout>
                  <c:x val="-4.3449944308182283E-2"/>
                  <c:y val="-6.531218753471836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Решено </a:t>
                    </a:r>
                  </a:p>
                  <a:p>
                    <a:r>
                      <a:rPr lang="ru-RU" sz="14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61%</a:t>
                    </a:r>
                    <a:endParaRPr lang="ru-RU" sz="1600" b="1" i="0" dirty="0">
                      <a:solidFill>
                        <a:schemeClr val="tx2"/>
                      </a:solidFill>
                      <a:latin typeface="+mn-lt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94288763736604E-2"/>
                  <c:y val="-5.6777571852285727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b="1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Запланировано</a:t>
                    </a:r>
                  </a:p>
                  <a:p>
                    <a:pPr algn="ctr" rtl="0">
                      <a:defRPr lang="ru-RU"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b="1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17%</a:t>
                    </a:r>
                    <a:endParaRPr lang="ru-RU" sz="1400" b="1" i="0" u="none" strike="noStrike" kern="12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numFmt formatCode="General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870052425324059E-2"/>
                  <c:y val="-5.191321334666518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В работе </a:t>
                    </a:r>
                  </a:p>
                  <a:p>
                    <a:r>
                      <a:rPr lang="ru-RU" sz="14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4%</a:t>
                    </a:r>
                    <a:endParaRPr lang="ru-RU" sz="1600" b="1" i="0" dirty="0">
                      <a:solidFill>
                        <a:schemeClr val="tx2"/>
                      </a:solidFill>
                      <a:latin typeface="+mn-lt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35647701062655"/>
                  <c:y val="-1.603357202735049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Мотивированный отказ </a:t>
                    </a:r>
                  </a:p>
                  <a:p>
                    <a:r>
                      <a:rPr lang="ru-RU" sz="14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18%</a:t>
                    </a:r>
                    <a:endParaRPr lang="ru-RU" sz="3200" b="1" i="0" dirty="0" smtClean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Решено</c:v>
                </c:pt>
                <c:pt idx="1">
                  <c:v>Запланировано</c:v>
                </c:pt>
                <c:pt idx="2">
                  <c:v>в работе</c:v>
                </c:pt>
                <c:pt idx="3">
                  <c:v>Мотивированный отказ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</c:v>
                </c:pt>
                <c:pt idx="1">
                  <c:v>0.18</c:v>
                </c:pt>
                <c:pt idx="2">
                  <c:v>0.04</c:v>
                </c:pt>
                <c:pt idx="3">
                  <c:v>0.18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638176954697342E-5"/>
          <c:y val="0.12312604996751206"/>
          <c:w val="0.81982450667874518"/>
          <c:h val="0.796909560553877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за 10 месяцев 2013 г.</c:v>
                </c:pt>
              </c:strCache>
            </c:strRef>
          </c:tx>
          <c:dPt>
            <c:idx val="0"/>
            <c:bubble3D val="0"/>
            <c:explosion val="55"/>
          </c:dPt>
          <c:dPt>
            <c:idx val="1"/>
            <c:bubble3D val="0"/>
            <c:explosion val="28"/>
          </c:dPt>
          <c:dPt>
            <c:idx val="2"/>
            <c:bubble3D val="0"/>
            <c:explosion val="7"/>
          </c:dPt>
          <c:dPt>
            <c:idx val="3"/>
            <c:bubble3D val="0"/>
            <c:explosion val="10"/>
          </c:dPt>
          <c:dLbls>
            <c:dLbl>
              <c:idx val="0"/>
              <c:layout>
                <c:manualLayout>
                  <c:x val="-4.3449944308182283E-2"/>
                  <c:y val="-6.531218753471836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Решено </a:t>
                    </a:r>
                  </a:p>
                  <a:p>
                    <a:r>
                      <a:rPr lang="ru-RU" sz="14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55%</a:t>
                    </a:r>
                    <a:endParaRPr lang="ru-RU" sz="1600" b="1" i="0" dirty="0">
                      <a:solidFill>
                        <a:schemeClr val="tx2"/>
                      </a:solidFill>
                      <a:latin typeface="+mn-lt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94288763736604E-2"/>
                  <c:y val="-5.6777571852285727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b="1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Запланировано</a:t>
                    </a:r>
                  </a:p>
                  <a:p>
                    <a:pPr algn="ctr" rtl="0">
                      <a:defRPr lang="ru-RU"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b="1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28%</a:t>
                    </a:r>
                    <a:endParaRPr lang="ru-RU" sz="1400" b="1" i="0" u="none" strike="noStrike" kern="12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numFmt formatCode="General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870052425324059E-2"/>
                  <c:y val="-5.191321334666518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В работе </a:t>
                    </a:r>
                  </a:p>
                  <a:p>
                    <a:r>
                      <a:rPr lang="ru-RU" sz="14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7%</a:t>
                    </a:r>
                    <a:endParaRPr lang="ru-RU" sz="1600" b="1" i="0" dirty="0">
                      <a:solidFill>
                        <a:schemeClr val="tx2"/>
                      </a:solidFill>
                      <a:latin typeface="+mn-lt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35647701062655"/>
                  <c:y val="-1.603357202735049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Мотивированный отказ </a:t>
                    </a:r>
                  </a:p>
                  <a:p>
                    <a:r>
                      <a:rPr lang="ru-RU" sz="14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10%</a:t>
                    </a:r>
                    <a:endParaRPr lang="ru-RU" sz="3200" b="1" i="0" dirty="0" smtClean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Решено</c:v>
                </c:pt>
                <c:pt idx="1">
                  <c:v>Запланировано</c:v>
                </c:pt>
                <c:pt idx="2">
                  <c:v>в работе</c:v>
                </c:pt>
                <c:pt idx="3">
                  <c:v>Мотивированный отказ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</c:v>
                </c:pt>
                <c:pt idx="1">
                  <c:v>0.18</c:v>
                </c:pt>
                <c:pt idx="2">
                  <c:v>0.04</c:v>
                </c:pt>
                <c:pt idx="3">
                  <c:v>0.18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9103" cy="339412"/>
          </a:xfrm>
          <a:prstGeom prst="rect">
            <a:avLst/>
          </a:prstGeom>
        </p:spPr>
        <p:txBody>
          <a:bodyPr vert="horz" lIns="95234" tIns="47618" rIns="95234" bIns="476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581" y="0"/>
            <a:ext cx="4279103" cy="339412"/>
          </a:xfrm>
          <a:prstGeom prst="rect">
            <a:avLst/>
          </a:prstGeom>
        </p:spPr>
        <p:txBody>
          <a:bodyPr vert="horz" lIns="95234" tIns="47618" rIns="95234" bIns="476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6FB441C-A454-4541-8779-4BC179052C02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92"/>
            <a:ext cx="4279103" cy="339412"/>
          </a:xfrm>
          <a:prstGeom prst="rect">
            <a:avLst/>
          </a:prstGeom>
        </p:spPr>
        <p:txBody>
          <a:bodyPr vert="horz" lIns="95234" tIns="47618" rIns="95234" bIns="476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581" y="6456692"/>
            <a:ext cx="4279103" cy="339412"/>
          </a:xfrm>
          <a:prstGeom prst="rect">
            <a:avLst/>
          </a:prstGeom>
        </p:spPr>
        <p:txBody>
          <a:bodyPr vert="horz" lIns="95234" tIns="47618" rIns="95234" bIns="476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88F26FE-3BA9-4E17-BF23-8ABB37AE4E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627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9103" cy="339412"/>
          </a:xfrm>
          <a:prstGeom prst="rect">
            <a:avLst/>
          </a:prstGeom>
        </p:spPr>
        <p:txBody>
          <a:bodyPr vert="horz" lIns="95234" tIns="47618" rIns="95234" bIns="476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581" y="0"/>
            <a:ext cx="4279103" cy="339412"/>
          </a:xfrm>
          <a:prstGeom prst="rect">
            <a:avLst/>
          </a:prstGeom>
        </p:spPr>
        <p:txBody>
          <a:bodyPr vert="horz" lIns="95234" tIns="47618" rIns="95234" bIns="476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BA3738F-7985-4BA8-AE82-68E8AF446757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509588"/>
            <a:ext cx="36798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34" tIns="47618" rIns="95234" bIns="4761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210" y="3229133"/>
            <a:ext cx="7899400" cy="3059426"/>
          </a:xfrm>
          <a:prstGeom prst="rect">
            <a:avLst/>
          </a:prstGeom>
        </p:spPr>
        <p:txBody>
          <a:bodyPr vert="horz" lIns="95234" tIns="47618" rIns="95234" bIns="4761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92"/>
            <a:ext cx="4279103" cy="339412"/>
          </a:xfrm>
          <a:prstGeom prst="rect">
            <a:avLst/>
          </a:prstGeom>
        </p:spPr>
        <p:txBody>
          <a:bodyPr vert="horz" lIns="95234" tIns="47618" rIns="95234" bIns="476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581" y="6456692"/>
            <a:ext cx="4279103" cy="339412"/>
          </a:xfrm>
          <a:prstGeom prst="rect">
            <a:avLst/>
          </a:prstGeom>
        </p:spPr>
        <p:txBody>
          <a:bodyPr vert="horz" lIns="95234" tIns="47618" rIns="95234" bIns="476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5392055-F101-4DD8-88E3-C56132E3D5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14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86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31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777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2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AE4DD-29FF-42D6-ACD6-1386C9E91C6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268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08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AE4DD-29FF-42D6-ACD6-1386C9E91C6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26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92055-F101-4DD8-88E3-C56132E3D53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4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  <a:prstGeom prst="rect">
            <a:avLst/>
          </a:prstGeom>
        </p:spPr>
        <p:txBody>
          <a:bodyPr lIns="107263" tIns="53630" rIns="107263" bIns="5363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107263" tIns="53630" rIns="107263" bIns="53630"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536311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1072621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608932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2145243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681554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3217864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754175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4290486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87E87C-702F-4527-AD2E-5D99498A78CF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63" tIns="53630" rIns="107263" bIns="5363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eaVert" lIns="107263" tIns="53630" rIns="107263" bIns="5363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572288-49F8-4930-B559-6419FF8489B1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E52871-7E78-4E0A-B2D9-9B74C7788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  <a:prstGeom prst="rect">
            <a:avLst/>
          </a:prstGeom>
        </p:spPr>
        <p:txBody>
          <a:bodyPr vert="eaVert" lIns="107263" tIns="53630" rIns="107263" bIns="5363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  <a:prstGeom prst="rect">
            <a:avLst/>
          </a:prstGeom>
        </p:spPr>
        <p:txBody>
          <a:bodyPr vert="eaVert" lIns="107263" tIns="53630" rIns="107263" bIns="5363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0EE2B1-40D3-4124-88EF-7AFB4A5DC928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107F3F-4F5F-4AB1-A463-ED1218039E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15.07.2014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72988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" y="285733"/>
            <a:ext cx="6500820" cy="60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31" y="45208"/>
            <a:ext cx="8667807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l"/>
            <a:r>
              <a:rPr lang="ru-RU" sz="800" b="1" cap="all" spc="11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ГОСУДАРСТВЕННАЯ ИНФОРМАЦИОННАЯ СИСТЕМА РЕСПУБЛИКИ ТАТАРСТАН «НАРОДНЫЙ КОНТРОЛЬ»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" y="380979"/>
            <a:ext cx="6500820" cy="857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8667776" y="6273255"/>
            <a:ext cx="1083476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fld id="{68657E38-4F2E-4997-9B32-D2B255E9529A}" type="slidenum">
              <a:rPr lang="ru-RU" sz="200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/>
              <a:t>‹#›</a:t>
            </a:fld>
            <a:endParaRPr lang="ru-RU" sz="2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217" y="357167"/>
            <a:ext cx="6286544" cy="1060473"/>
          </a:xfrm>
          <a:prstGeom prst="rect">
            <a:avLst/>
          </a:prstGeom>
        </p:spPr>
        <p:txBody>
          <a:bodyPr lIns="107263" tIns="53630" rIns="107263" bIns="53630"/>
          <a:lstStyle>
            <a:lvl1pPr algn="l"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lIns="107263" tIns="53630" rIns="107263" bIns="53630" anchor="t"/>
          <a:lstStyle>
            <a:lvl1pPr algn="l" latinLnBrk="0">
              <a:defRPr lang="ru-RU"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lIns="107263" tIns="53630" rIns="107263" bIns="53630" anchor="b"/>
          <a:lstStyle>
            <a:lvl1pPr marL="0" indent="0" latinLnBrk="0">
              <a:buNone/>
              <a:defRPr lang="ru-RU" sz="2300">
                <a:solidFill>
                  <a:schemeClr val="tx1">
                    <a:tint val="75000"/>
                  </a:schemeClr>
                </a:solidFill>
              </a:defRPr>
            </a:lvl1pPr>
            <a:lvl2pPr marL="536311" indent="0" latinLnBrk="0">
              <a:buNone/>
              <a:defRPr lang="ru-RU" sz="2100">
                <a:solidFill>
                  <a:schemeClr val="tx1">
                    <a:tint val="75000"/>
                  </a:schemeClr>
                </a:solidFill>
              </a:defRPr>
            </a:lvl2pPr>
            <a:lvl3pPr marL="1072621" indent="0" latinLnBrk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3pPr>
            <a:lvl4pPr marL="1608932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2145243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681554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3217864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754175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4290486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5FB64D-F04D-4671-9B52-8A5E27A1312C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2F67A-3E1F-4368-953C-8CD8BAA23B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63" tIns="53630" rIns="107263" bIns="5363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 sz="3300"/>
            </a:lvl1pPr>
            <a:lvl2pPr latinLnBrk="0">
              <a:defRPr lang="ru-RU" sz="2800"/>
            </a:lvl2pPr>
            <a:lvl3pPr latinLnBrk="0">
              <a:defRPr lang="ru-RU" sz="2300"/>
            </a:lvl3pPr>
            <a:lvl4pPr latinLnBrk="0">
              <a:defRPr lang="ru-RU" sz="2100"/>
            </a:lvl4pPr>
            <a:lvl5pPr latinLnBrk="0">
              <a:defRPr lang="ru-RU" sz="2100"/>
            </a:lvl5pPr>
            <a:lvl6pPr latinLnBrk="0">
              <a:defRPr lang="ru-RU" sz="2100"/>
            </a:lvl6pPr>
            <a:lvl7pPr latinLnBrk="0">
              <a:defRPr lang="ru-RU" sz="2100"/>
            </a:lvl7pPr>
            <a:lvl8pPr latinLnBrk="0">
              <a:defRPr lang="ru-RU" sz="2100"/>
            </a:lvl8pPr>
            <a:lvl9pPr latinLnBrk="0">
              <a:defRPr lang="ru-RU"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 sz="3300"/>
            </a:lvl1pPr>
            <a:lvl2pPr latinLnBrk="0">
              <a:defRPr lang="ru-RU" sz="2800"/>
            </a:lvl2pPr>
            <a:lvl3pPr latinLnBrk="0">
              <a:defRPr lang="ru-RU" sz="2300"/>
            </a:lvl3pPr>
            <a:lvl4pPr latinLnBrk="0">
              <a:defRPr lang="ru-RU" sz="2100"/>
            </a:lvl4pPr>
            <a:lvl5pPr latinLnBrk="0">
              <a:defRPr lang="ru-RU" sz="2100"/>
            </a:lvl5pPr>
            <a:lvl6pPr latinLnBrk="0">
              <a:defRPr lang="ru-RU" sz="2100"/>
            </a:lvl6pPr>
            <a:lvl7pPr latinLnBrk="0">
              <a:defRPr lang="ru-RU" sz="2100"/>
            </a:lvl7pPr>
            <a:lvl8pPr latinLnBrk="0">
              <a:defRPr lang="ru-RU" sz="2100"/>
            </a:lvl8pPr>
            <a:lvl9pPr latinLnBrk="0">
              <a:defRPr lang="ru-RU"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5ABFA2-7E5C-42F6-BB06-FED517664803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AED824-B3AA-4002-91F5-E17CF4792E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5"/>
            <a:ext cx="4376870" cy="639763"/>
          </a:xfrm>
          <a:prstGeom prst="rect">
            <a:avLst/>
          </a:prstGeom>
        </p:spPr>
        <p:txBody>
          <a:bodyPr lIns="107263" tIns="53630" rIns="107263" bIns="53630" anchor="b"/>
          <a:lstStyle>
            <a:lvl1pPr marL="0" indent="0" latinLnBrk="0">
              <a:buNone/>
              <a:defRPr lang="ru-RU" sz="2800" b="1"/>
            </a:lvl1pPr>
            <a:lvl2pPr marL="536311" indent="0" latinLnBrk="0">
              <a:buNone/>
              <a:defRPr lang="ru-RU" sz="2300" b="1"/>
            </a:lvl2pPr>
            <a:lvl3pPr marL="1072621" indent="0" latinLnBrk="0">
              <a:buNone/>
              <a:defRPr lang="ru-RU" sz="2100" b="1"/>
            </a:lvl3pPr>
            <a:lvl4pPr marL="1608932" indent="0" latinLnBrk="0">
              <a:buNone/>
              <a:defRPr lang="ru-RU" sz="1900" b="1"/>
            </a:lvl4pPr>
            <a:lvl5pPr marL="2145243" indent="0" latinLnBrk="0">
              <a:buNone/>
              <a:defRPr lang="ru-RU" sz="1900" b="1"/>
            </a:lvl5pPr>
            <a:lvl6pPr marL="2681554" indent="0" latinLnBrk="0">
              <a:buNone/>
              <a:defRPr lang="ru-RU" sz="1900" b="1"/>
            </a:lvl6pPr>
            <a:lvl7pPr marL="3217864" indent="0" latinLnBrk="0">
              <a:buNone/>
              <a:defRPr lang="ru-RU" sz="1900" b="1"/>
            </a:lvl7pPr>
            <a:lvl8pPr marL="3754175" indent="0" latinLnBrk="0">
              <a:buNone/>
              <a:defRPr lang="ru-RU" sz="1900" b="1"/>
            </a:lvl8pPr>
            <a:lvl9pPr marL="4290486" indent="0" latinLnBrk="0">
              <a:buNone/>
              <a:defRPr lang="ru-RU"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 sz="2800"/>
            </a:lvl1pPr>
            <a:lvl2pPr latinLnBrk="0">
              <a:defRPr lang="ru-RU" sz="2300"/>
            </a:lvl2pPr>
            <a:lvl3pPr latinLnBrk="0">
              <a:defRPr lang="ru-RU" sz="2100"/>
            </a:lvl3pPr>
            <a:lvl4pPr latinLnBrk="0">
              <a:defRPr lang="ru-RU" sz="1900"/>
            </a:lvl4pPr>
            <a:lvl5pPr latinLnBrk="0">
              <a:defRPr lang="ru-RU" sz="1900"/>
            </a:lvl5pPr>
            <a:lvl6pPr latinLnBrk="0">
              <a:defRPr lang="ru-RU" sz="1900"/>
            </a:lvl6pPr>
            <a:lvl7pPr latinLnBrk="0">
              <a:defRPr lang="ru-RU" sz="1900"/>
            </a:lvl7pPr>
            <a:lvl8pPr latinLnBrk="0">
              <a:defRPr lang="ru-RU" sz="1900"/>
            </a:lvl8pPr>
            <a:lvl9pPr latinLnBrk="0">
              <a:defRPr lang="ru-RU"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7" y="1535115"/>
            <a:ext cx="4378590" cy="639763"/>
          </a:xfrm>
          <a:prstGeom prst="rect">
            <a:avLst/>
          </a:prstGeom>
        </p:spPr>
        <p:txBody>
          <a:bodyPr lIns="107263" tIns="53630" rIns="107263" bIns="53630" anchor="b"/>
          <a:lstStyle>
            <a:lvl1pPr marL="0" indent="0" latinLnBrk="0">
              <a:buNone/>
              <a:defRPr lang="ru-RU" sz="2800" b="1"/>
            </a:lvl1pPr>
            <a:lvl2pPr marL="536311" indent="0" latinLnBrk="0">
              <a:buNone/>
              <a:defRPr lang="ru-RU" sz="2300" b="1"/>
            </a:lvl2pPr>
            <a:lvl3pPr marL="1072621" indent="0" latinLnBrk="0">
              <a:buNone/>
              <a:defRPr lang="ru-RU" sz="2100" b="1"/>
            </a:lvl3pPr>
            <a:lvl4pPr marL="1608932" indent="0" latinLnBrk="0">
              <a:buNone/>
              <a:defRPr lang="ru-RU" sz="1900" b="1"/>
            </a:lvl4pPr>
            <a:lvl5pPr marL="2145243" indent="0" latinLnBrk="0">
              <a:buNone/>
              <a:defRPr lang="ru-RU" sz="1900" b="1"/>
            </a:lvl5pPr>
            <a:lvl6pPr marL="2681554" indent="0" latinLnBrk="0">
              <a:buNone/>
              <a:defRPr lang="ru-RU" sz="1900" b="1"/>
            </a:lvl6pPr>
            <a:lvl7pPr marL="3217864" indent="0" latinLnBrk="0">
              <a:buNone/>
              <a:defRPr lang="ru-RU" sz="1900" b="1"/>
            </a:lvl7pPr>
            <a:lvl8pPr marL="3754175" indent="0" latinLnBrk="0">
              <a:buNone/>
              <a:defRPr lang="ru-RU" sz="1900" b="1"/>
            </a:lvl8pPr>
            <a:lvl9pPr marL="4290486" indent="0" latinLnBrk="0">
              <a:buNone/>
              <a:defRPr lang="ru-RU"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 sz="2800"/>
            </a:lvl1pPr>
            <a:lvl2pPr latinLnBrk="0">
              <a:defRPr lang="ru-RU" sz="2300"/>
            </a:lvl2pPr>
            <a:lvl3pPr latinLnBrk="0">
              <a:defRPr lang="ru-RU" sz="2100"/>
            </a:lvl3pPr>
            <a:lvl4pPr latinLnBrk="0">
              <a:defRPr lang="ru-RU" sz="1900"/>
            </a:lvl4pPr>
            <a:lvl5pPr latinLnBrk="0">
              <a:defRPr lang="ru-RU" sz="1900"/>
            </a:lvl5pPr>
            <a:lvl6pPr latinLnBrk="0">
              <a:defRPr lang="ru-RU" sz="1900"/>
            </a:lvl6pPr>
            <a:lvl7pPr latinLnBrk="0">
              <a:defRPr lang="ru-RU" sz="1900"/>
            </a:lvl7pPr>
            <a:lvl8pPr latinLnBrk="0">
              <a:defRPr lang="ru-RU" sz="1900"/>
            </a:lvl8pPr>
            <a:lvl9pPr latinLnBrk="0">
              <a:defRPr lang="ru-RU"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E63E1C-FBF6-4CF8-B0D3-A574A38D2678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C8C7B6-7359-473C-B667-9037CE623A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63" tIns="53630" rIns="107263" bIns="5363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05F3F7-99A2-4FCE-B549-06ECBE89F5D3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3EBE68-6CF6-4B36-8B1C-87E1D2E73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01E1C6-32EA-4404-BC45-72B58F9D4F6C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EE7C29-CC93-4504-A418-41EED5D0F6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1"/>
          </a:xfrm>
          <a:prstGeom prst="rect">
            <a:avLst/>
          </a:prstGeom>
        </p:spPr>
        <p:txBody>
          <a:bodyPr lIns="107263" tIns="53630" rIns="107263" bIns="53630" anchor="b"/>
          <a:lstStyle>
            <a:lvl1pPr algn="l" latinLnBrk="0">
              <a:defRPr lang="ru-RU"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 sz="3800"/>
            </a:lvl1pPr>
            <a:lvl2pPr latinLnBrk="0">
              <a:defRPr lang="ru-RU" sz="3300"/>
            </a:lvl2pPr>
            <a:lvl3pPr latinLnBrk="0">
              <a:defRPr lang="ru-RU" sz="2800"/>
            </a:lvl3pPr>
            <a:lvl4pPr latinLnBrk="0">
              <a:defRPr lang="ru-RU" sz="2300"/>
            </a:lvl4pPr>
            <a:lvl5pPr latinLnBrk="0">
              <a:defRPr lang="ru-RU" sz="2300"/>
            </a:lvl5pPr>
            <a:lvl6pPr latinLnBrk="0">
              <a:defRPr lang="ru-RU" sz="2300"/>
            </a:lvl6pPr>
            <a:lvl7pPr latinLnBrk="0">
              <a:defRPr lang="ru-RU" sz="2300"/>
            </a:lvl7pPr>
            <a:lvl8pPr latinLnBrk="0">
              <a:defRPr lang="ru-RU" sz="2300"/>
            </a:lvl8pPr>
            <a:lvl9pPr latinLnBrk="0">
              <a:defRPr lang="ru-RU"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  <a:prstGeom prst="rect">
            <a:avLst/>
          </a:prstGeom>
        </p:spPr>
        <p:txBody>
          <a:bodyPr lIns="107263" tIns="53630" rIns="107263" bIns="53630"/>
          <a:lstStyle>
            <a:lvl1pPr marL="0" indent="0" latinLnBrk="0">
              <a:buNone/>
              <a:defRPr lang="ru-RU" sz="1600"/>
            </a:lvl1pPr>
            <a:lvl2pPr marL="536311" indent="0" latinLnBrk="0">
              <a:buNone/>
              <a:defRPr lang="ru-RU" sz="1400"/>
            </a:lvl2pPr>
            <a:lvl3pPr marL="1072621" indent="0" latinLnBrk="0">
              <a:buNone/>
              <a:defRPr lang="ru-RU" sz="1200"/>
            </a:lvl3pPr>
            <a:lvl4pPr marL="1608932" indent="0" latinLnBrk="0">
              <a:buNone/>
              <a:defRPr lang="ru-RU" sz="1100"/>
            </a:lvl4pPr>
            <a:lvl5pPr marL="2145243" indent="0" latinLnBrk="0">
              <a:buNone/>
              <a:defRPr lang="ru-RU" sz="1100"/>
            </a:lvl5pPr>
            <a:lvl6pPr marL="2681554" indent="0" latinLnBrk="0">
              <a:buNone/>
              <a:defRPr lang="ru-RU" sz="1100"/>
            </a:lvl6pPr>
            <a:lvl7pPr marL="3217864" indent="0" latinLnBrk="0">
              <a:buNone/>
              <a:defRPr lang="ru-RU" sz="1100"/>
            </a:lvl7pPr>
            <a:lvl8pPr marL="3754175" indent="0" latinLnBrk="0">
              <a:buNone/>
              <a:defRPr lang="ru-RU" sz="1100"/>
            </a:lvl8pPr>
            <a:lvl9pPr marL="4290486" indent="0" latinLnBrk="0">
              <a:buNone/>
              <a:defRPr lang="ru-RU"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E0C3CE-D4BE-408A-9168-4A55E167E31A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0CACAB-C694-4ECD-8B05-14F0AB4E0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9"/>
          </a:xfrm>
          <a:prstGeom prst="rect">
            <a:avLst/>
          </a:prstGeom>
        </p:spPr>
        <p:txBody>
          <a:bodyPr lIns="107263" tIns="53630" rIns="107263" bIns="53630" anchor="b"/>
          <a:lstStyle>
            <a:lvl1pPr algn="l" latinLnBrk="0">
              <a:defRPr lang="ru-RU"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107263" tIns="53630" rIns="107263" bIns="53630"/>
          <a:lstStyle>
            <a:lvl1pPr marL="0" indent="0" latinLnBrk="0">
              <a:buNone/>
              <a:defRPr lang="ru-RU" sz="3800"/>
            </a:lvl1pPr>
            <a:lvl2pPr marL="536311" indent="0" latinLnBrk="0">
              <a:buNone/>
              <a:defRPr lang="ru-RU" sz="3300"/>
            </a:lvl2pPr>
            <a:lvl3pPr marL="1072621" indent="0" latinLnBrk="0">
              <a:buNone/>
              <a:defRPr lang="ru-RU" sz="2800"/>
            </a:lvl3pPr>
            <a:lvl4pPr marL="1608932" indent="0" latinLnBrk="0">
              <a:buNone/>
              <a:defRPr lang="ru-RU" sz="2300"/>
            </a:lvl4pPr>
            <a:lvl5pPr marL="2145243" indent="0" latinLnBrk="0">
              <a:buNone/>
              <a:defRPr lang="ru-RU" sz="2300"/>
            </a:lvl5pPr>
            <a:lvl6pPr marL="2681554" indent="0" latinLnBrk="0">
              <a:buNone/>
              <a:defRPr lang="ru-RU" sz="2300"/>
            </a:lvl6pPr>
            <a:lvl7pPr marL="3217864" indent="0" latinLnBrk="0">
              <a:buNone/>
              <a:defRPr lang="ru-RU" sz="2300"/>
            </a:lvl7pPr>
            <a:lvl8pPr marL="3754175" indent="0" latinLnBrk="0">
              <a:buNone/>
              <a:defRPr lang="ru-RU" sz="2300"/>
            </a:lvl8pPr>
            <a:lvl9pPr marL="4290486" indent="0" latinLnBrk="0">
              <a:buNone/>
              <a:defRPr lang="ru-RU"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3"/>
          </a:xfrm>
          <a:prstGeom prst="rect">
            <a:avLst/>
          </a:prstGeom>
        </p:spPr>
        <p:txBody>
          <a:bodyPr lIns="107263" tIns="53630" rIns="107263" bIns="53630"/>
          <a:lstStyle>
            <a:lvl1pPr marL="0" indent="0" latinLnBrk="0">
              <a:buNone/>
              <a:defRPr lang="ru-RU" sz="1600"/>
            </a:lvl1pPr>
            <a:lvl2pPr marL="536311" indent="0" latinLnBrk="0">
              <a:buNone/>
              <a:defRPr lang="ru-RU" sz="1400"/>
            </a:lvl2pPr>
            <a:lvl3pPr marL="1072621" indent="0" latinLnBrk="0">
              <a:buNone/>
              <a:defRPr lang="ru-RU" sz="1200"/>
            </a:lvl3pPr>
            <a:lvl4pPr marL="1608932" indent="0" latinLnBrk="0">
              <a:buNone/>
              <a:defRPr lang="ru-RU" sz="1100"/>
            </a:lvl4pPr>
            <a:lvl5pPr marL="2145243" indent="0" latinLnBrk="0">
              <a:buNone/>
              <a:defRPr lang="ru-RU" sz="1100"/>
            </a:lvl5pPr>
            <a:lvl6pPr marL="2681554" indent="0" latinLnBrk="0">
              <a:buNone/>
              <a:defRPr lang="ru-RU" sz="1100"/>
            </a:lvl6pPr>
            <a:lvl7pPr marL="3217864" indent="0" latinLnBrk="0">
              <a:buNone/>
              <a:defRPr lang="ru-RU" sz="1100"/>
            </a:lvl7pPr>
            <a:lvl8pPr marL="3754175" indent="0" latinLnBrk="0">
              <a:buNone/>
              <a:defRPr lang="ru-RU" sz="1100"/>
            </a:lvl8pPr>
            <a:lvl9pPr marL="4290486" indent="0" latinLnBrk="0">
              <a:buNone/>
              <a:defRPr lang="ru-RU"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738B82-4936-4517-A2D4-469A37F8B8D2}" type="datetimeFigureOut">
              <a:rPr lang="ru-RU"/>
              <a:pPr>
                <a:defRPr/>
              </a:pPr>
              <a:t>15.07.2014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BEC962-F696-42AB-BBEA-5067384CCC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-32" y="2"/>
            <a:ext cx="9906030" cy="4032251"/>
          </a:xfrm>
          <a:prstGeom prst="rect">
            <a:avLst/>
          </a:prstGeom>
          <a:gradFill flip="none" rotWithShape="1">
            <a:gsLst>
              <a:gs pos="0">
                <a:srgbClr val="C9DDFB"/>
              </a:gs>
              <a:gs pos="100000">
                <a:srgbClr val="E3E9FD">
                  <a:gamma/>
                  <a:tint val="0"/>
                  <a:invGamma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/>
          <a:lstStyle/>
          <a:p>
            <a:pPr marL="0" algn="l" defTabSz="1542634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1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8" y="1"/>
            <a:ext cx="9906029" cy="421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28" y="-21"/>
            <a:ext cx="9906029" cy="42465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/>
          <a:lstStyle/>
          <a:p>
            <a:pPr marL="0" algn="l" defTabSz="1542634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1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631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262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893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45243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547" indent="-4015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340" indent="-3348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545" indent="-266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5998" indent="-266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451" indent="-266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709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020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31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641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11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21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932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243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54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864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175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486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9" descr="723c779f85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89" y="0"/>
            <a:ext cx="1006087" cy="928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48" y="1571612"/>
            <a:ext cx="1021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___________________________________________________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_____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____________________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857232"/>
            <a:ext cx="9906000" cy="838200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Уполномоченный по правам человека </a:t>
            </a:r>
            <a:r>
              <a:rPr lang="en-US" sz="27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Республике Татарстан </a:t>
            </a:r>
            <a:r>
              <a:rPr lang="ru-RU" sz="4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714488"/>
            <a:ext cx="9906000" cy="514351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4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НИЗАМИЕВ </a:t>
            </a:r>
          </a:p>
          <a:p>
            <a:pPr algn="ctr">
              <a:buNone/>
            </a:pPr>
            <a:r>
              <a:rPr lang="ru-RU" sz="144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Рустем Ильгизович</a:t>
            </a:r>
          </a:p>
          <a:p>
            <a:pPr algn="ctr">
              <a:buNone/>
            </a:pPr>
            <a:r>
              <a:rPr lang="ru-RU" sz="56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(Начальник отдела координации взаимодействия </a:t>
            </a:r>
          </a:p>
          <a:p>
            <a:pPr algn="ctr">
              <a:buNone/>
            </a:pPr>
            <a:r>
              <a:rPr lang="ru-RU" sz="56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пользователей государственной информационной системы </a:t>
            </a:r>
          </a:p>
          <a:p>
            <a:pPr algn="ctr">
              <a:buNone/>
            </a:pPr>
            <a:r>
              <a:rPr lang="ru-RU" sz="56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Татарстан «Народный </a:t>
            </a:r>
            <a:r>
              <a:rPr lang="ru-RU" sz="5600" b="1" spc="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56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5600" b="1" spc="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итогах работы</a:t>
            </a:r>
            <a:endParaRPr sz="16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ГИС РТ «Народный контроль» </a:t>
            </a:r>
            <a:endParaRPr lang="en-US" sz="16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года»</a:t>
            </a:r>
            <a:endParaRPr sz="16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0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5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sz="45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июля 2014 г.</a:t>
            </a:r>
            <a:endParaRPr lang="ru-RU" sz="8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2629" y="13162"/>
            <a:ext cx="8821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cs typeface="Arial" panose="020B0604020202020204" pitchFamily="34" charset="0"/>
              </a:rPr>
              <a:t>РЕЙТИНГ МУНИЦИПАЛЬНЫХ ОБРАЗОВАНИЙ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  <a:cs typeface="Arial" panose="020B0604020202020204" pitchFamily="34" charset="0"/>
              </a:rPr>
              <a:t>ПО КОЛИЧЕСТВУ РЕШЕННЫХ УВЕДОМЛЕНИЙ ОТ КОЛИЧЕСТВА ОПУБЛИКОВАННЫХ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83629"/>
              </p:ext>
            </p:extLst>
          </p:nvPr>
        </p:nvGraphicFramePr>
        <p:xfrm>
          <a:off x="435392" y="1013084"/>
          <a:ext cx="9028975" cy="363729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6024"/>
                <a:gridCol w="4689565"/>
                <a:gridCol w="1280160"/>
                <a:gridCol w="753328"/>
                <a:gridCol w="1469898"/>
              </a:tblGrid>
              <a:tr h="515271"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Заявка решена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47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10 опубликованных уведомлений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84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Апастовский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1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Мензелинский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107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Камско-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Устьинский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1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Дрожжановский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Муслюмовский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Алексеевский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5276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2629" y="13162"/>
            <a:ext cx="8821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cs typeface="Arial" panose="020B0604020202020204" pitchFamily="34" charset="0"/>
              </a:rPr>
              <a:t>РЕЙТИНГ МУНИЦИПАЛЬНЫХ ОБРАЗОВАНИЙ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  <a:cs typeface="Arial" panose="020B0604020202020204" pitchFamily="34" charset="0"/>
              </a:rPr>
              <a:t>ПО КОЛИЧЕСТВУ РЕШЕННЫХ УВЕДОМЛЕНИЙ ОТ КОЛИЧЕСТВА ОПУБЛИКОВАННЫХ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24341"/>
              </p:ext>
            </p:extLst>
          </p:nvPr>
        </p:nvGraphicFramePr>
        <p:xfrm>
          <a:off x="435392" y="1013084"/>
          <a:ext cx="9028975" cy="47136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6024"/>
                <a:gridCol w="4689565"/>
                <a:gridCol w="1280160"/>
                <a:gridCol w="707935"/>
                <a:gridCol w="1515291"/>
              </a:tblGrid>
              <a:tr h="515271"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Заявка решена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47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10 опубликованных уведомлений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697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Атнинский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107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Буинский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12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Новошешминский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Рыбно-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лободский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1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Сабинский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Тетюшский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94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Тюлячинский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Алькеевский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Кайбицкий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Сармановский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4545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5791"/>
              </p:ext>
            </p:extLst>
          </p:nvPr>
        </p:nvGraphicFramePr>
        <p:xfrm>
          <a:off x="289913" y="1437728"/>
          <a:ext cx="9145282" cy="481869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8419"/>
                <a:gridCol w="4632416"/>
                <a:gridCol w="1845325"/>
                <a:gridCol w="1463040"/>
                <a:gridCol w="716082"/>
              </a:tblGrid>
              <a:tr h="446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образования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Мотивированный</a:t>
                      </a:r>
                      <a:r>
                        <a:rPr lang="ru-RU" sz="11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отказ</a:t>
                      </a:r>
                      <a:endParaRPr lang="ru-RU" sz="11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177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212">
                <a:tc gridSpan="5">
                  <a:txBody>
                    <a:bodyPr/>
                    <a:lstStyle/>
                    <a:p>
                      <a:pPr marL="180000" algn="ctr" defTabSz="1072621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500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8000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Исполнительный комитет г. Казани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12,35  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Исполнительный комитет г. Набережные Челны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688">
                <a:tc gridSpan="5">
                  <a:txBody>
                    <a:bodyPr/>
                    <a:lstStyle/>
                    <a:p>
                      <a:pPr marL="0" marR="0" indent="0" algn="ctr" defTabSz="10726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50 до 500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Нижнекамский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11,4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Чистопольский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77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Альметьевский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Зеленодольский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Высокогорский 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Лениногорский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Лаишевский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Нурлатский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Бугульминский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3875" y="0"/>
            <a:ext cx="8821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rgbClr val="005082"/>
                </a:solidFill>
                <a:cs typeface="Arial" panose="020B0604020202020204" pitchFamily="34" charset="0"/>
              </a:rPr>
              <a:t>РЕЙТИНГ </a:t>
            </a:r>
            <a:r>
              <a:rPr lang="ru-RU" sz="2000" b="1" dirty="0" smtClean="0">
                <a:solidFill>
                  <a:srgbClr val="005082"/>
                </a:solidFill>
                <a:cs typeface="Arial" panose="020B0604020202020204" pitchFamily="34" charset="0"/>
              </a:rPr>
              <a:t>МУНИЦИПАЛЬНЫХ ОБРАЗОВАНИЙ</a:t>
            </a:r>
          </a:p>
          <a:p>
            <a:pPr algn="ctr" eaLnBrk="1" hangingPunct="1"/>
            <a:r>
              <a:rPr lang="ru-RU" sz="2000" dirty="0" smtClean="0">
                <a:solidFill>
                  <a:srgbClr val="005082"/>
                </a:solidFill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rgbClr val="005082"/>
                </a:solidFill>
                <a:cs typeface="Arial" panose="020B0604020202020204" pitchFamily="34" charset="0"/>
              </a:rPr>
              <a:t>КОЛИЧЕСТВУ </a:t>
            </a:r>
            <a:r>
              <a:rPr lang="ru-RU" sz="2000" dirty="0" smtClean="0">
                <a:solidFill>
                  <a:srgbClr val="005082"/>
                </a:solidFill>
                <a:cs typeface="Arial" panose="020B0604020202020204" pitchFamily="34" charset="0"/>
              </a:rPr>
              <a:t>МОТИВИРОВАННЫХ ОТКАЗОВ ОТ ОБЩЕГО КОЛИЧЕСТВА </a:t>
            </a:r>
            <a:r>
              <a:rPr lang="ru-RU" sz="2000" dirty="0">
                <a:solidFill>
                  <a:srgbClr val="005082"/>
                </a:solidFill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rgbClr val="005082"/>
                </a:solidFill>
                <a:cs typeface="Arial" panose="020B0604020202020204" pitchFamily="34" charset="0"/>
              </a:rPr>
              <a:t>ПУБЛИКОВАННЫХ</a:t>
            </a:r>
            <a:endParaRPr lang="ru-RU" altLang="ru-RU" sz="2000" dirty="0">
              <a:solidFill>
                <a:srgbClr val="005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38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2629" y="13162"/>
            <a:ext cx="88217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5082"/>
                </a:solidFill>
                <a:cs typeface="Arial" panose="020B0604020202020204" pitchFamily="34" charset="0"/>
              </a:rPr>
              <a:t>РЕЙТИНГ МУНИЦИПАЛЬНЫХ ОБРАЗОВАНИЙ </a:t>
            </a:r>
            <a:endParaRPr lang="ru-RU" sz="2400" b="1" dirty="0" smtClean="0">
              <a:solidFill>
                <a:srgbClr val="005082"/>
              </a:solidFill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5082"/>
                </a:solidFill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005082"/>
                </a:solidFill>
                <a:cs typeface="Arial" panose="020B0604020202020204" pitchFamily="34" charset="0"/>
              </a:rPr>
              <a:t>КОЛИЧЕСТВУ </a:t>
            </a:r>
            <a:r>
              <a:rPr lang="ru-RU" dirty="0" smtClean="0">
                <a:solidFill>
                  <a:srgbClr val="005082"/>
                </a:solidFill>
                <a:cs typeface="Arial" panose="020B0604020202020204" pitchFamily="34" charset="0"/>
              </a:rPr>
              <a:t>МОТИВИРОВАННЫХ ОТКАЗОВ ОТ </a:t>
            </a:r>
            <a:r>
              <a:rPr lang="ru-RU" dirty="0">
                <a:solidFill>
                  <a:srgbClr val="005082"/>
                </a:solidFill>
                <a:cs typeface="Arial" panose="020B0604020202020204" pitchFamily="34" charset="0"/>
              </a:rPr>
              <a:t>КОЛИЧЕСТВА </a:t>
            </a:r>
            <a:r>
              <a:rPr lang="ru-RU" dirty="0" smtClean="0">
                <a:solidFill>
                  <a:srgbClr val="005082"/>
                </a:solidFill>
                <a:cs typeface="Arial" panose="020B0604020202020204" pitchFamily="34" charset="0"/>
              </a:rPr>
              <a:t>ОПУБЛИКОВАННЫХ</a:t>
            </a:r>
            <a:endParaRPr lang="ru-RU" dirty="0">
              <a:solidFill>
                <a:srgbClr val="00508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18791"/>
              </p:ext>
            </p:extLst>
          </p:nvPr>
        </p:nvGraphicFramePr>
        <p:xfrm>
          <a:off x="435392" y="920928"/>
          <a:ext cx="9028975" cy="554404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6024"/>
                <a:gridCol w="4689565"/>
                <a:gridCol w="1280160"/>
                <a:gridCol w="1236653"/>
                <a:gridCol w="986573"/>
              </a:tblGrid>
              <a:tr h="515271"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Мотивированный отказ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47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 до 50 опубликованных уведомлений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64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Аксубаевский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395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Актанышский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Ютазинский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61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Арский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982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Балтасинский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61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Тукаевский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98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Верхнеуслонский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58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94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Бавлинский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Азнакаевский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568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Агрызский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Дрожжановский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038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Елабужский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638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Мамадышский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95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Менделеевский муниципальный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632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Пестречинский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00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Черемшанский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1771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2629" y="13162"/>
            <a:ext cx="88217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5082"/>
                </a:solidFill>
                <a:cs typeface="Arial" panose="020B0604020202020204" pitchFamily="34" charset="0"/>
              </a:rPr>
              <a:t>РЕЙТИНГ МУНИЦИПАЛЬНЫХ ОБРАЗОВАНИЙ </a:t>
            </a:r>
            <a:endParaRPr lang="ru-RU" sz="2400" b="1" dirty="0" smtClean="0">
              <a:solidFill>
                <a:srgbClr val="005082"/>
              </a:solidFill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5082"/>
                </a:solidFill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005082"/>
                </a:solidFill>
                <a:cs typeface="Arial" panose="020B0604020202020204" pitchFamily="34" charset="0"/>
              </a:rPr>
              <a:t>КОЛИЧЕСТВУ </a:t>
            </a:r>
            <a:r>
              <a:rPr lang="ru-RU" dirty="0" smtClean="0">
                <a:solidFill>
                  <a:srgbClr val="005082"/>
                </a:solidFill>
                <a:cs typeface="Arial" panose="020B0604020202020204" pitchFamily="34" charset="0"/>
              </a:rPr>
              <a:t>МОТИВИРОВАННЫХ ОТКАЗОВ ОТ </a:t>
            </a:r>
            <a:r>
              <a:rPr lang="ru-RU" dirty="0">
                <a:solidFill>
                  <a:srgbClr val="005082"/>
                </a:solidFill>
                <a:cs typeface="Arial" panose="020B0604020202020204" pitchFamily="34" charset="0"/>
              </a:rPr>
              <a:t>КОЛИЧЕСТВА </a:t>
            </a:r>
            <a:r>
              <a:rPr lang="ru-RU" dirty="0" smtClean="0">
                <a:solidFill>
                  <a:srgbClr val="005082"/>
                </a:solidFill>
                <a:cs typeface="Arial" panose="020B0604020202020204" pitchFamily="34" charset="0"/>
              </a:rPr>
              <a:t>ОПУБЛИКОВАННЫХ</a:t>
            </a:r>
            <a:endParaRPr lang="ru-RU" dirty="0">
              <a:solidFill>
                <a:srgbClr val="00508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146894"/>
              </p:ext>
            </p:extLst>
          </p:nvPr>
        </p:nvGraphicFramePr>
        <p:xfrm>
          <a:off x="435392" y="796617"/>
          <a:ext cx="9028975" cy="509093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6024"/>
                <a:gridCol w="4689565"/>
                <a:gridCol w="1280160"/>
                <a:gridCol w="1315030"/>
                <a:gridCol w="908196"/>
              </a:tblGrid>
              <a:tr h="515271"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Мотивированный отказ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47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10 опубликованных уведомлений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90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Атнинский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59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Спасский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81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Алексеевский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9017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Алькеевский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41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Апастовский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80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112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Кайбицкий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Камско-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Устьинский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547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Мензелинский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591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Муслюмовский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12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Новошешминский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242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Рыбно-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Слободский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86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Сабинский муниципальный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Сармановский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Тетюшский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737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Тюлячинский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632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2629" y="13162"/>
            <a:ext cx="88217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5082"/>
                </a:solidFill>
                <a:cs typeface="Arial" panose="020B0604020202020204" pitchFamily="34" charset="0"/>
              </a:rPr>
              <a:t>РЕЙТИНГ МУНИЦИПАЛЬНЫХ ОБРАЗОВАНИЙ </a:t>
            </a:r>
            <a:endParaRPr lang="ru-RU" sz="2400" b="1" dirty="0" smtClean="0">
              <a:solidFill>
                <a:srgbClr val="005082"/>
              </a:solidFill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5082"/>
                </a:solidFill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005082"/>
                </a:solidFill>
                <a:cs typeface="Arial" panose="020B0604020202020204" pitchFamily="34" charset="0"/>
              </a:rPr>
              <a:t>КОЛИЧЕСТВУ </a:t>
            </a:r>
            <a:r>
              <a:rPr lang="ru-RU" dirty="0" smtClean="0">
                <a:solidFill>
                  <a:srgbClr val="005082"/>
                </a:solidFill>
                <a:cs typeface="Arial" panose="020B0604020202020204" pitchFamily="34" charset="0"/>
              </a:rPr>
              <a:t>МОТИВИРОВАНЫХ ОТКАЗОВ ОТ </a:t>
            </a:r>
            <a:r>
              <a:rPr lang="ru-RU" dirty="0">
                <a:solidFill>
                  <a:srgbClr val="005082"/>
                </a:solidFill>
                <a:cs typeface="Arial" panose="020B0604020202020204" pitchFamily="34" charset="0"/>
              </a:rPr>
              <a:t>КОЛИЧЕСТВА </a:t>
            </a:r>
            <a:r>
              <a:rPr lang="ru-RU" dirty="0" smtClean="0">
                <a:solidFill>
                  <a:srgbClr val="005082"/>
                </a:solidFill>
                <a:cs typeface="Arial" panose="020B0604020202020204" pitchFamily="34" charset="0"/>
              </a:rPr>
              <a:t>ОПУБЛИКОВАННЫХ</a:t>
            </a:r>
            <a:endParaRPr lang="ru-RU" dirty="0">
              <a:solidFill>
                <a:srgbClr val="00508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877677"/>
              </p:ext>
            </p:extLst>
          </p:nvPr>
        </p:nvGraphicFramePr>
        <p:xfrm>
          <a:off x="435392" y="1013084"/>
          <a:ext cx="9028975" cy="54269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6024"/>
                <a:gridCol w="4689565"/>
                <a:gridCol w="1280160"/>
                <a:gridCol w="1275842"/>
                <a:gridCol w="947384"/>
              </a:tblGrid>
              <a:tr h="515271"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Мотивированный отказ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47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10 опубликованных уведомлений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52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Муслюмовский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697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Новошешминский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107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Рыбно-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лободский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12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Апастовский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Мензелинский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1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Сабинский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Тетюшский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94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Тюлячинский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Алькеевский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Кайбицкий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Сармановский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Черемшанский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9997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133350"/>
            <a:ext cx="95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Уведомление № 640216</a:t>
            </a:r>
            <a:r>
              <a:rPr lang="ru-RU" sz="2000" b="1" dirty="0" smtClean="0"/>
              <a:t> </a:t>
            </a:r>
            <a:r>
              <a:rPr lang="ru-RU" sz="2000" b="1" dirty="0"/>
              <a:t>от 26.05.2014</a:t>
            </a:r>
            <a:r>
              <a:rPr lang="ru-RU" sz="2000" b="1" dirty="0" smtClean="0"/>
              <a:t>.</a:t>
            </a:r>
            <a:r>
              <a:rPr lang="ru-RU" sz="2000" b="1" dirty="0"/>
              <a:t> Вся береговая линия в Зеленом бору в ужасном состоянии - очень много мусора, </a:t>
            </a:r>
            <a:r>
              <a:rPr lang="ru-RU" sz="2000" b="1" dirty="0" smtClean="0"/>
              <a:t>стекла.</a:t>
            </a:r>
            <a:r>
              <a:rPr lang="ru-RU" sz="2000" b="1" dirty="0"/>
              <a:t> 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5124" name="Picture 4" descr="https://uslugi.tatar.ru/uploads/open-gov/images/original-673576-2-640216-5-391234-5-IMG_0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984111"/>
            <a:ext cx="7239000" cy="567386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uslugi.tatar.ru/uploads/open-gov/images/original-640216-3-phpY5szl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066801"/>
            <a:ext cx="3083078" cy="518207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2650" y="1149556"/>
            <a:ext cx="379095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Уведомление решено  03.07.2014.</a:t>
            </a:r>
            <a:r>
              <a:rPr lang="ru-RU" sz="1200" b="1" dirty="0"/>
              <a:t> С прибрежной зоны, а также прилегающей территории мусор убран. Произведено рекультивация почвы! </a:t>
            </a:r>
          </a:p>
        </p:txBody>
      </p:sp>
      <p:pic>
        <p:nvPicPr>
          <p:cNvPr id="5130" name="Picture 10" descr="https://uslugi.tatar.ru/uploads/open-gov/images/original-640216-1-phpE02z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034946"/>
            <a:ext cx="3048000" cy="2028826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1149556"/>
            <a:ext cx="285750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Мусор в Зеленом бору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847975" y="1518888"/>
            <a:ext cx="171450" cy="3634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3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30511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/>
              <a:t>Уведомление №418513 </a:t>
            </a:r>
            <a:r>
              <a:rPr lang="ru-RU" sz="2400" b="1" dirty="0"/>
              <a:t>Ужасное состояние дороги </a:t>
            </a:r>
            <a:br>
              <a:rPr lang="ru-RU" sz="2400" b="1" dirty="0"/>
            </a:br>
            <a:r>
              <a:rPr lang="ru-RU" sz="2400" b="1" dirty="0"/>
              <a:t>Адрес: ул.Кирпичная г. </a:t>
            </a:r>
            <a:r>
              <a:rPr lang="ru-RU" sz="2400" b="1" dirty="0" err="1"/>
              <a:t>Мамадыш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9901" y="2250013"/>
            <a:ext cx="4632398" cy="338456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0" y="1626095"/>
            <a:ext cx="4293650" cy="4546105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5480" y="1897380"/>
            <a:ext cx="3672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Уведомление решено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2360" y="175260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9844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7862" y="198120"/>
            <a:ext cx="9228138" cy="685800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/>
              <a:t>Гигантские ямы на перекрестке </a:t>
            </a:r>
            <a:r>
              <a:rPr lang="ru-RU" sz="2400" b="1" dirty="0"/>
              <a:t>ул.Красная </a:t>
            </a:r>
            <a:r>
              <a:rPr lang="ru-RU" sz="2400" b="1" dirty="0" smtClean="0"/>
              <a:t>Позиция и </a:t>
            </a:r>
            <a:r>
              <a:rPr lang="ru-RU" sz="2400" b="1" dirty="0" err="1" smtClean="0"/>
              <a:t>Аделя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Кутуя</a:t>
            </a:r>
            <a:r>
              <a:rPr lang="ru-RU" sz="2400" b="1" dirty="0" smtClean="0"/>
              <a:t>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г.Казань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1" y="1321724"/>
            <a:ext cx="3022370" cy="402982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98907"/>
            <a:ext cx="4879768" cy="3659826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6089401"/>
            <a:ext cx="339852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Работы выполнены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26180" y="1325880"/>
            <a:ext cx="6035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Уведомления №№ 7624, 56490,100781,48749,226504,454197</a:t>
            </a:r>
          </a:p>
          <a:p>
            <a:endParaRPr lang="ru-RU" dirty="0" smtClean="0">
              <a:solidFill>
                <a:srgbClr val="0033CC"/>
              </a:solidFill>
            </a:endParaRPr>
          </a:p>
          <a:p>
            <a:r>
              <a:rPr lang="ru-RU" b="1" dirty="0" smtClean="0"/>
              <a:t>Организация: Администрация Советского района г.Казани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2394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63847"/>
            <a:ext cx="954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Уведомление № 375491 от 11.09.2013.</a:t>
            </a:r>
            <a:r>
              <a:rPr lang="ru-RU" sz="2000" b="1" dirty="0"/>
              <a:t> </a:t>
            </a:r>
            <a:r>
              <a:rPr lang="ru-RU" sz="2000" b="1" dirty="0" smtClean="0"/>
              <a:t>Асфальтовое </a:t>
            </a:r>
            <a:r>
              <a:rPr lang="ru-RU" sz="2000" b="1" dirty="0"/>
              <a:t>покрытие во дворе в ужасном состоянии </a:t>
            </a:r>
            <a:r>
              <a:rPr lang="ru-RU" sz="2000" b="1" dirty="0" smtClean="0"/>
              <a:t>по адресу: </a:t>
            </a:r>
            <a:r>
              <a:rPr lang="ru-RU" sz="2000" b="1" dirty="0"/>
              <a:t>Казань, </a:t>
            </a:r>
            <a:r>
              <a:rPr lang="ru-RU" sz="2000" b="1" dirty="0" smtClean="0"/>
              <a:t>ул. </a:t>
            </a:r>
            <a:r>
              <a:rPr lang="ru-RU" sz="2000" b="1" dirty="0" err="1"/>
              <a:t>Кулахметова</a:t>
            </a:r>
            <a:r>
              <a:rPr lang="ru-RU" sz="2000" b="1" dirty="0"/>
              <a:t>, </a:t>
            </a:r>
            <a:r>
              <a:rPr lang="ru-RU" sz="2000" b="1" dirty="0" smtClean="0"/>
              <a:t>3.</a:t>
            </a:r>
            <a:endParaRPr lang="ru-RU" sz="2000" b="1" dirty="0"/>
          </a:p>
        </p:txBody>
      </p:sp>
      <p:pic>
        <p:nvPicPr>
          <p:cNvPr id="6146" name="Picture 2" descr="https://uslugi.tatar.ru/uploads/open-gov/images/original-375491-1-phpCYNlF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933449"/>
            <a:ext cx="4314824" cy="559138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6148" name="Picture 4" descr="https://uslugi.tatar.ru/uploads/open-gov/images/original-677060-1-375491-1-394950-1-%D0%B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9" y="986219"/>
            <a:ext cx="4448175" cy="548584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2899" y="1009650"/>
            <a:ext cx="155257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 ремон</a:t>
            </a:r>
            <a:r>
              <a:rPr lang="ru-RU" dirty="0"/>
              <a:t>та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1028700"/>
            <a:ext cx="170497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После </a:t>
            </a:r>
            <a:r>
              <a:rPr lang="ru-RU" b="1" dirty="0"/>
              <a:t>ремонта </a:t>
            </a:r>
          </a:p>
        </p:txBody>
      </p:sp>
    </p:spTree>
    <p:extLst>
      <p:ext uri="{BB962C8B-B14F-4D97-AF65-F5344CB8AC3E}">
        <p14:creationId xmlns:p14="http://schemas.microsoft.com/office/powerpoint/2010/main" val="1671588459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03666789"/>
              </p:ext>
            </p:extLst>
          </p:nvPr>
        </p:nvGraphicFramePr>
        <p:xfrm>
          <a:off x="350489" y="1556792"/>
          <a:ext cx="912701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698282" y="1198134"/>
            <a:ext cx="3911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опубликовано: 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25056</a:t>
            </a:r>
          </a:p>
          <a:p>
            <a:pPr algn="r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Передано в работу: 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24429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комментариев: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199358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оценок работы ведомств: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88212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поддержек: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413610</a:t>
            </a:r>
          </a:p>
          <a:p>
            <a:pPr algn="r"/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5300" y="53752"/>
            <a:ext cx="8915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 работы ГИС РТ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«Народный контроль» 2012-2014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0500"/>
            <a:ext cx="942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Уведомление № 172528 от 15.02.2013</a:t>
            </a:r>
            <a:r>
              <a:rPr lang="ru-RU" sz="2000" b="1" dirty="0" smtClean="0"/>
              <a:t>. Не </a:t>
            </a:r>
            <a:r>
              <a:rPr lang="ru-RU" sz="2000" b="1" dirty="0"/>
              <a:t>работает сигнал светофора поворота на </a:t>
            </a:r>
            <a:r>
              <a:rPr lang="ru-RU" sz="2000" b="1" dirty="0" smtClean="0"/>
              <a:t>право. </a:t>
            </a:r>
            <a:r>
              <a:rPr lang="ru-RU" sz="2000" b="1" dirty="0"/>
              <a:t>Набережные Челны, проспект </a:t>
            </a:r>
            <a:r>
              <a:rPr lang="ru-RU" sz="2000" b="1" dirty="0" err="1" smtClean="0"/>
              <a:t>Сююмбике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3074" name="Picture 2" descr="https://uslugi.tatar.ru/uploads/open-gov/images/original-172528-1-phpsJPD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7" y="1295400"/>
            <a:ext cx="9011189" cy="50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611" y="5705475"/>
            <a:ext cx="86487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03.12.2013.</a:t>
            </a:r>
            <a:r>
              <a:rPr lang="ru-RU" b="1" dirty="0"/>
              <a:t> </a:t>
            </a:r>
            <a:r>
              <a:rPr lang="ru-RU" b="1" dirty="0" smtClean="0"/>
              <a:t>Капитальный </a:t>
            </a:r>
            <a:r>
              <a:rPr lang="ru-RU" b="1" dirty="0"/>
              <a:t>ремонт пр. </a:t>
            </a:r>
            <a:r>
              <a:rPr lang="ru-RU" b="1" dirty="0" err="1"/>
              <a:t>Сююмбике</a:t>
            </a:r>
            <a:r>
              <a:rPr lang="ru-RU" b="1" dirty="0"/>
              <a:t> запланирован на 2014 </a:t>
            </a:r>
            <a:r>
              <a:rPr lang="ru-RU" b="1" dirty="0" smtClean="0"/>
              <a:t>год. </a:t>
            </a:r>
            <a:r>
              <a:rPr lang="ru-RU" b="1" dirty="0"/>
              <a:t>Контрольный срок </a:t>
            </a:r>
            <a:r>
              <a:rPr lang="ru-RU" b="1" dirty="0" smtClean="0"/>
              <a:t>01.09.2014.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24450" y="1371600"/>
            <a:ext cx="432435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Уведомление № 172528 не </a:t>
            </a:r>
            <a:r>
              <a:rPr lang="ru-RU" b="1" dirty="0" smtClean="0">
                <a:solidFill>
                  <a:srgbClr val="FF0000"/>
                </a:solidFill>
              </a:rPr>
              <a:t>решено.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88485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171450"/>
            <a:ext cx="955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Уведомление № 398931 от 01.10.2013. Набережные Челны, полное отсутствие пешеходных "зебр" на ул. </a:t>
            </a:r>
            <a:r>
              <a:rPr lang="ru-RU" sz="2000" b="1" dirty="0" err="1"/>
              <a:t>Ш.Усманова</a:t>
            </a:r>
            <a:endParaRPr lang="ru-RU" sz="2000" b="1" dirty="0"/>
          </a:p>
        </p:txBody>
      </p:sp>
      <p:pic>
        <p:nvPicPr>
          <p:cNvPr id="4098" name="Picture 2" descr="https://uslugi.tatar.ru/uploads/open-gov/images/original-398931-1-phpuvRc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9" y="879336"/>
            <a:ext cx="8937625" cy="56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1525" y="5753100"/>
            <a:ext cx="852487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10.10.2013. На </a:t>
            </a:r>
            <a:r>
              <a:rPr lang="ru-RU" b="1" dirty="0"/>
              <a:t>перекрестке ул. Ш. Усманова - ул. Пушкина нанесение разметки будет включен в план 2014. Контрольный срок: </a:t>
            </a:r>
            <a:r>
              <a:rPr lang="ru-RU" b="1" dirty="0" smtClean="0"/>
              <a:t>10.09.2015.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24475" y="1028700"/>
            <a:ext cx="397192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Уведомление № 172528 не решено. </a:t>
            </a:r>
          </a:p>
        </p:txBody>
      </p:sp>
    </p:spTree>
    <p:extLst>
      <p:ext uri="{BB962C8B-B14F-4D97-AF65-F5344CB8AC3E}">
        <p14:creationId xmlns:p14="http://schemas.microsoft.com/office/powerpoint/2010/main" val="1219382240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ch.tatarstan.ru/file/photoreport/view_588224_611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8" y="1038225"/>
            <a:ext cx="4849303" cy="31718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138" y="178130"/>
            <a:ext cx="9179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Выездные семинары </a:t>
            </a:r>
            <a:r>
              <a:rPr lang="ru-RU" b="1" dirty="0"/>
              <a:t>по рассмотрению уведомлений, поступающих в ГИС Республики Татарстан "Народный контроль"  по муниципальным </a:t>
            </a:r>
            <a:r>
              <a:rPr lang="ru-RU" b="1" dirty="0" smtClean="0"/>
              <a:t>образованиям Республики Татарстан</a:t>
            </a:r>
            <a:endParaRPr lang="ru-RU" b="1" dirty="0"/>
          </a:p>
        </p:txBody>
      </p:sp>
      <p:pic>
        <p:nvPicPr>
          <p:cNvPr id="1026" name="Picture 2" descr="http://upch.tatarstan.ru/file/photoreport/view_614132_757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8" y="4290209"/>
            <a:ext cx="3680237" cy="24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446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1" y="2000250"/>
            <a:ext cx="9906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4400" b="1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9" descr="723c779f85b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595" y="152400"/>
            <a:ext cx="1034656" cy="9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831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9" descr="723c779f85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89" y="0"/>
            <a:ext cx="1006087" cy="928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48" y="1571612"/>
            <a:ext cx="1021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___________________________________________________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_____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____________________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857232"/>
            <a:ext cx="9906000" cy="838200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Уполномоченный по правам человека </a:t>
            </a:r>
            <a:r>
              <a:rPr lang="en-US" sz="27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Республике Татарстан </a:t>
            </a:r>
            <a:r>
              <a:rPr lang="ru-RU" sz="4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714488"/>
            <a:ext cx="9906000" cy="514351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4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НИЗАМИЕВ </a:t>
            </a:r>
          </a:p>
          <a:p>
            <a:pPr algn="ctr">
              <a:buNone/>
            </a:pPr>
            <a:r>
              <a:rPr lang="ru-RU" sz="144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Рустем Ильгизович</a:t>
            </a:r>
          </a:p>
          <a:p>
            <a:pPr algn="ctr">
              <a:buNone/>
            </a:pPr>
            <a:r>
              <a:rPr lang="ru-RU" sz="56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(Начальник отдела координации взаимодействия </a:t>
            </a:r>
          </a:p>
          <a:p>
            <a:pPr algn="ctr">
              <a:buNone/>
            </a:pPr>
            <a:r>
              <a:rPr lang="ru-RU" sz="56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пользователей государственной информационной системы </a:t>
            </a:r>
          </a:p>
          <a:p>
            <a:pPr algn="ctr">
              <a:buNone/>
            </a:pPr>
            <a:r>
              <a:rPr lang="ru-RU" sz="56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Татарстан «Народный </a:t>
            </a:r>
            <a:r>
              <a:rPr lang="ru-RU" sz="5600" b="1" spc="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56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5600" b="1" spc="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итогах работы</a:t>
            </a:r>
            <a:endParaRPr sz="16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ГИС РТ «Народный контроль» </a:t>
            </a:r>
            <a:endParaRPr lang="en-US" sz="16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sz="1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год»</a:t>
            </a:r>
            <a:endParaRPr sz="16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0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5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sz="45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июля 2014 г.</a:t>
            </a:r>
            <a:endParaRPr lang="ru-RU" sz="8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4235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86726759"/>
              </p:ext>
            </p:extLst>
          </p:nvPr>
        </p:nvGraphicFramePr>
        <p:xfrm>
          <a:off x="350489" y="1556792"/>
          <a:ext cx="912701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698282" y="1198134"/>
            <a:ext cx="3911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опубликовано: 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11431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Передано в работу: 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8371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комментариев: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59239</a:t>
            </a:r>
          </a:p>
          <a:p>
            <a:pPr algn="r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оценок работы ведомств: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8423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поддержек: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90059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5300" y="53752"/>
            <a:ext cx="8915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 работы ГИС РТ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«Народный контроль» за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полугодие 2014 года.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93968"/>
              </p:ext>
            </p:extLst>
          </p:nvPr>
        </p:nvGraphicFramePr>
        <p:xfrm>
          <a:off x="362103" y="1127361"/>
          <a:ext cx="9145282" cy="527452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8419"/>
                <a:gridCol w="4632416"/>
                <a:gridCol w="1845325"/>
                <a:gridCol w="1463040"/>
                <a:gridCol w="716082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образования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Просрочено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177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143">
                <a:tc gridSpan="5">
                  <a:txBody>
                    <a:bodyPr/>
                    <a:lstStyle/>
                    <a:p>
                      <a:pPr marL="180000" algn="ctr" defTabSz="1072621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500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8000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1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Исполнительный комитет г. Казани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 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509">
                <a:tc gridSpan="5">
                  <a:txBody>
                    <a:bodyPr/>
                    <a:lstStyle/>
                    <a:p>
                      <a:pPr marL="0" marR="0" indent="0" algn="ctr" defTabSz="10726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50 до 500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Исполнительный комитет г. Набережные Челны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                        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6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Бугульминский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    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Альметьевский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                            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Нижнекамский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                        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1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Лениногорский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0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                            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Зеленодольский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                            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Нурлатский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Высокогорский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Лаишевский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3875" y="0"/>
            <a:ext cx="8821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РЕЙТИНГ МУНИЦИПАЛЬНЫХ ОБРАЗОВАНИЙ</a:t>
            </a:r>
          </a:p>
          <a:p>
            <a:pPr algn="ctr" eaLnBrk="1" hangingPunct="1"/>
            <a:r>
              <a:rPr 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ПО КОЛИЧЕСТВУ ПРОСРОЧЕННЫХ УВЕДОМЛЕНИЙ ОТ ОБЩЕГО КОЛИЧЕСТВА ОПУБЛИКОВАННЫХ</a:t>
            </a:r>
            <a:endParaRPr lang="ru-RU" altLang="ru-RU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074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2629" y="13162"/>
            <a:ext cx="8821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РЕЙТИНГ МУНИЦИПАЛЬНЫХ ОБРАЗОВАНИЙ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ПО КОЛИЧЕСТВУ ПРОСРОЧЕННЫХ УВЕДОМЛЕНИЙ ОТ КОЛИЧЕСТВА ОПУБЛИКОВАННЫХ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83"/>
              </p:ext>
            </p:extLst>
          </p:nvPr>
        </p:nvGraphicFramePr>
        <p:xfrm>
          <a:off x="444917" y="1238250"/>
          <a:ext cx="8930677" cy="511121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6024"/>
                <a:gridCol w="4689565"/>
                <a:gridCol w="1280160"/>
                <a:gridCol w="707935"/>
                <a:gridCol w="1416993"/>
              </a:tblGrid>
              <a:tr h="356064"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Просро-чено</a:t>
                      </a:r>
                      <a:endParaRPr lang="ru-RU" sz="11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47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 до 50 опубликованных уведомлений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71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Чистопольский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69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Пестречинский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Елабужский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789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Заинский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24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Азнакаевский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41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Арский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80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Бавлинский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15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Менделеевский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442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Аксубаевский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951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Тукаевский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75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Верхнеуслонский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41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Агрызский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Ютазинский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Черемшанский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-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94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Балтасинский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94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Актанышский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94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Мамадышский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98184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2629" y="13162"/>
            <a:ext cx="88217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РЕЙТИНГ МУНИЦИПАЛЬНЫХ ОБРАЗОВАНИЙ </a:t>
            </a:r>
            <a:endParaRPr lang="ru-RU" sz="24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КОЛИЧЕСТВУ </a:t>
            </a:r>
            <a:r>
              <a:rPr lang="ru-RU" dirty="0" smtClean="0">
                <a:solidFill>
                  <a:srgbClr val="FF0000"/>
                </a:solidFill>
                <a:cs typeface="Arial" panose="020B0604020202020204" pitchFamily="34" charset="0"/>
              </a:rPr>
              <a:t>ПРОСРОЧЕННЫХ УВЕДОМЛЕНИЙ ОТ 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КОЛИЧЕСТВА </a:t>
            </a:r>
            <a:r>
              <a:rPr lang="ru-RU" dirty="0" smtClean="0">
                <a:solidFill>
                  <a:srgbClr val="FF0000"/>
                </a:solidFill>
                <a:cs typeface="Arial" panose="020B0604020202020204" pitchFamily="34" charset="0"/>
              </a:rPr>
              <a:t>ОПУБЛИКОВАННЫХ</a:t>
            </a:r>
            <a:endParaRPr lang="ru-RU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61825"/>
              </p:ext>
            </p:extLst>
          </p:nvPr>
        </p:nvGraphicFramePr>
        <p:xfrm>
          <a:off x="435392" y="1013084"/>
          <a:ext cx="9028975" cy="506903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6024"/>
                <a:gridCol w="4689565"/>
                <a:gridCol w="1280160"/>
                <a:gridCol w="707935"/>
                <a:gridCol w="1515291"/>
              </a:tblGrid>
              <a:tr h="515271"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Просро-чено</a:t>
                      </a:r>
                      <a:endParaRPr lang="ru-RU" sz="11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47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10 опубликованных уведомлений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84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Дрожжановский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84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Атнинский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-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1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Камско-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Устьинский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107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12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Спасский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Муслюмовский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Новошешминский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Мензелинский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-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Апастовский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+mn-lt"/>
                        </a:rPr>
                        <a:t> -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Алексеевский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3620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2629" y="13162"/>
            <a:ext cx="8821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РЕЙТИНГ МУНИЦИПАЛЬНЫХ ОБРАЗОВАНИЙ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ПО КОЛИЧЕСТВУ ПРОСРОЧЕННЫХ УВЕДОМЛЕНИЙ ОТ КОЛИЧЕСТВА ОПУБЛИКОВАННЫХ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57724"/>
              </p:ext>
            </p:extLst>
          </p:nvPr>
        </p:nvGraphicFramePr>
        <p:xfrm>
          <a:off x="435392" y="1130650"/>
          <a:ext cx="9028975" cy="34021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6024"/>
                <a:gridCol w="4689565"/>
                <a:gridCol w="1280160"/>
                <a:gridCol w="707935"/>
                <a:gridCol w="1515291"/>
              </a:tblGrid>
              <a:tr h="515271"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Просро-чено</a:t>
                      </a:r>
                      <a:endParaRPr lang="ru-RU" sz="11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47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10 опубликованных уведомлений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52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Рыбно-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лободский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697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Тетюшский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-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Тюлячинский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-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823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Сабинский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-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Алькеевский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-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01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Сармановский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-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949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Кайбицкий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-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3055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42629" y="13162"/>
            <a:ext cx="88217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РЕЙТИНГ МУНИЦИПАЛЬНЫХ ОБРАЗОВАНИЙ </a:t>
            </a:r>
            <a:endParaRPr lang="ru-RU" sz="2400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</a:rPr>
              <a:t>КОЛИЧЕСТВУ </a:t>
            </a:r>
            <a:r>
              <a:rPr lang="ru-RU" dirty="0" smtClean="0">
                <a:solidFill>
                  <a:srgbClr val="00B050"/>
                </a:solidFill>
                <a:cs typeface="Arial" panose="020B0604020202020204" pitchFamily="34" charset="0"/>
              </a:rPr>
              <a:t>РЕШЕННЫХ УВЕДОМЛЕНИЙ ОТ 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</a:rPr>
              <a:t>КОЛИЧЕСТВА </a:t>
            </a:r>
            <a:r>
              <a:rPr lang="ru-RU" dirty="0" smtClean="0">
                <a:solidFill>
                  <a:srgbClr val="00B050"/>
                </a:solidFill>
                <a:cs typeface="Arial" panose="020B0604020202020204" pitchFamily="34" charset="0"/>
              </a:rPr>
              <a:t>ОПУБЛИКОВАННЫХ</a:t>
            </a:r>
            <a:endParaRPr lang="ru-RU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12691"/>
              </p:ext>
            </p:extLst>
          </p:nvPr>
        </p:nvGraphicFramePr>
        <p:xfrm>
          <a:off x="764227" y="853312"/>
          <a:ext cx="8700140" cy="563128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05576"/>
                <a:gridCol w="4518771"/>
                <a:gridCol w="1233537"/>
                <a:gridCol w="1191614"/>
                <a:gridCol w="950642"/>
              </a:tblGrid>
              <a:tr h="463885"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</a:t>
                      </a:r>
                    </a:p>
                  </a:txBody>
                  <a:tcPr marL="113542" marR="113542" marT="42578" marB="425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Заявка решена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69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 до 50 опубликованных уведомлений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59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Заинский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318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27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Тукаевский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       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6178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Агрызский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22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Ютазинский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13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Азнакаевский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224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Бавлинский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6177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Менделеевский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318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Пестречинский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36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Елабужский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36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Балтасинский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36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ктанышский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36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Мамадышский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36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Верхнеуслонский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36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Аксубаевский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18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366">
                <a:tc>
                  <a:txBody>
                    <a:bodyPr/>
                    <a:lstStyle/>
                    <a:p>
                      <a:pPr marL="0" algn="ctr" defTabSz="1072621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Черемшанский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34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9326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39750"/>
              </p:ext>
            </p:extLst>
          </p:nvPr>
        </p:nvGraphicFramePr>
        <p:xfrm>
          <a:off x="362103" y="1150530"/>
          <a:ext cx="9145282" cy="486505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8419"/>
                <a:gridCol w="4632416"/>
                <a:gridCol w="1845325"/>
                <a:gridCol w="1463040"/>
                <a:gridCol w="716082"/>
              </a:tblGrid>
              <a:tr h="47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образования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Заявка</a:t>
                      </a:r>
                      <a:r>
                        <a:rPr lang="ru-RU" sz="14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решена</a:t>
                      </a:r>
                      <a:endParaRPr lang="ru-RU" sz="14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177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074">
                <a:tc gridSpan="5">
                  <a:txBody>
                    <a:bodyPr/>
                    <a:lstStyle/>
                    <a:p>
                      <a:pPr marL="180000" algn="ctr" defTabSz="1072621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500 опубликованных уведомлений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8000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Исполнительный комитет г. Казани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48,4  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1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Исполнительный комитет г. Набережные Челны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221">
                <a:tc gridSpan="5">
                  <a:txBody>
                    <a:bodyPr/>
                    <a:lstStyle/>
                    <a:p>
                      <a:pPr marL="0" marR="0" indent="0" algn="ctr" defTabSz="10726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От 50 до 500 опубликованных уведомлений</a:t>
                      </a:r>
                    </a:p>
                    <a:p>
                      <a:pPr marL="0" marR="0" indent="0" algn="ctr" defTabSz="10726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9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Альметьевский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53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Нижнекамский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59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Бугульминский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59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Лениногорский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68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9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62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Зеленодольский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Нурлатский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54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Высокогорский муниципальный район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52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Лаишевский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40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Чистопольский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55  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3875" y="0"/>
            <a:ext cx="8821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rgbClr val="00B050"/>
                </a:solidFill>
                <a:cs typeface="Arial" panose="020B0604020202020204" pitchFamily="34" charset="0"/>
              </a:rPr>
              <a:t>РЕЙТИНГ МУНИЦИПАЛЬНЫХ ОБРАЗОВАНИЙ</a:t>
            </a:r>
          </a:p>
          <a:p>
            <a:pPr algn="ctr" eaLnBrk="1" hangingPunct="1"/>
            <a:r>
              <a:rPr lang="ru-RU" sz="2000" b="1" dirty="0">
                <a:solidFill>
                  <a:srgbClr val="00B050"/>
                </a:solidFill>
                <a:cs typeface="Arial" panose="020B0604020202020204" pitchFamily="34" charset="0"/>
              </a:rPr>
              <a:t>ПО КОЛИЧЕСТВУ РЕШЕННЫХ УВЕДОМЛЕНИЙ ОТ ОБЩЕГО КОЛИЧЕСТВА ОПУБЛИКОВАННЫХ</a:t>
            </a:r>
            <a:endParaRPr lang="ru-RU" altLang="ru-RU" sz="20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415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19949</TotalTime>
  <Words>1806</Words>
  <Application>Microsoft Office PowerPoint</Application>
  <PresentationFormat>Лист A4 (210x297 мм)</PresentationFormat>
  <Paragraphs>930</Paragraphs>
  <Slides>24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Уполномоченный по правам человека  в Республике Татарстан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Уведомление №418513 Ужасное состояние дороги  Адрес: ул.Кирпичная г. Мамадыш</vt:lpstr>
      <vt:lpstr>Гигантские ямы на перекрестке ул.Красная Позиция и Аделя Кутуя  г.Казань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Уполномоченный по правам человека  в Республике Татарстан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МР-Елена Кораблева</dc:creator>
  <cp:lastModifiedBy>Администратор</cp:lastModifiedBy>
  <cp:revision>1335</cp:revision>
  <cp:lastPrinted>2014-07-14T18:04:52Z</cp:lastPrinted>
  <dcterms:created xsi:type="dcterms:W3CDTF">2006-08-16T00:00:00Z</dcterms:created>
  <dcterms:modified xsi:type="dcterms:W3CDTF">2014-07-15T13:37:37Z</dcterms:modified>
</cp:coreProperties>
</file>