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1" r:id="rId3"/>
    <p:sldId id="292" r:id="rId4"/>
    <p:sldId id="302" r:id="rId5"/>
    <p:sldId id="303" r:id="rId6"/>
    <p:sldId id="284" r:id="rId7"/>
    <p:sldId id="259" r:id="rId8"/>
    <p:sldId id="300" r:id="rId9"/>
    <p:sldId id="260" r:id="rId10"/>
    <p:sldId id="262" r:id="rId11"/>
    <p:sldId id="285" r:id="rId12"/>
    <p:sldId id="308" r:id="rId13"/>
    <p:sldId id="305" r:id="rId14"/>
    <p:sldId id="304" r:id="rId15"/>
    <p:sldId id="306" r:id="rId16"/>
    <p:sldId id="309" r:id="rId17"/>
    <p:sldId id="261" r:id="rId18"/>
    <p:sldId id="307" r:id="rId19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91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F4AC6-64B9-4CCA-BA93-D1AA80BFD024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9B717-7B2A-4DAE-A9C8-11B1B64BB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9314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8CE82-7F5C-4A98-8D80-39D636990175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81CCF-E4A0-4762-9ABB-2BCA251A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9052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88E8A-65B0-4528-A8D6-E3BACD13214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583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88E8A-65B0-4528-A8D6-E3BACD13214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583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794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600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38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0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56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467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54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83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882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072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25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2FD56-49EF-4605-92CD-E0D37CE37B82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56CCF-CD5A-42E6-8FE8-4728C63DD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60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Pres Tida Folder\jpeg\Pres Tida Hungary_Cze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30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exey\Desktop\Pres Tida Folder\jpeg\Pres Tida Hungary_Czech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203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ey\Desktop\Pres Tida Folder\jpeg\Pres Tida Hungary_Czech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39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ERRITORY OF ADVANCED</a:t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SOCIAL-ECONOMIC DEVELOPMENT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68228124"/>
              </p:ext>
            </p:extLst>
          </p:nvPr>
        </p:nvGraphicFramePr>
        <p:xfrm>
          <a:off x="838200" y="1825625"/>
          <a:ext cx="1051560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3221"/>
                <a:gridCol w="3007179"/>
                <a:gridCol w="35052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Standard rate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smtClean="0"/>
                        <a:t>Chelny</a:t>
                      </a:r>
                      <a:r>
                        <a:rPr lang="en-US" sz="2800" dirty="0" smtClean="0"/>
                        <a:t> city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Income</a:t>
                      </a:r>
                      <a:r>
                        <a:rPr lang="en-US" sz="3200" baseline="0" dirty="0" smtClean="0"/>
                        <a:t> tax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20%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0-5%</a:t>
                      </a:r>
                      <a:endParaRPr lang="ru-RU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Land tax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1,5%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0%</a:t>
                      </a:r>
                      <a:endParaRPr lang="ru-RU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Corporate</a:t>
                      </a:r>
                      <a:r>
                        <a:rPr lang="en-US" sz="3200" baseline="0" dirty="0" smtClean="0"/>
                        <a:t> property tax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2,2%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0%</a:t>
                      </a:r>
                      <a:endParaRPr lang="ru-RU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Insurance contributions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30%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7,6%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76018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4968" y="1477736"/>
            <a:ext cx="5517032" cy="536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053" y="193204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 and Science</a:t>
            </a:r>
            <a:endParaRPr lang="ru-RU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350" y="1757427"/>
            <a:ext cx="111372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Academy of Sciences of  Republic of Tatarstan</a:t>
            </a:r>
            <a:endParaRPr lang="ru-RU" sz="28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Kazan Federal University </a:t>
            </a:r>
            <a:endParaRPr lang="ru-RU" sz="28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Over 70 universities </a:t>
            </a:r>
            <a:endParaRPr lang="ru-RU" sz="28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HR centers for investors 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Lifelong training for government &amp; </a:t>
            </a:r>
            <a:r>
              <a:rPr lang="en-US" sz="28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buisiness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endParaRPr lang="ru-RU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6669" y="3302680"/>
            <a:ext cx="11282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9337-93ED-4F29-A742-4A242CAEE008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92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819" y="225861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World Skills Internationa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616" y="1757426"/>
            <a:ext cx="1175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6669" y="3302680"/>
            <a:ext cx="11282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9337-93ED-4F29-A742-4A242CAEE00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8682" y="2635470"/>
            <a:ext cx="4723969" cy="400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617" y="1628800"/>
            <a:ext cx="9902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Development of professional education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Professional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skills competition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Currently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WS organization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includes 71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territories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6668" y="5229200"/>
            <a:ext cx="5019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50 competencies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38085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1" y="365125"/>
            <a:ext cx="11462658" cy="198618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The International Economic e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vent       </a:t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«Russia and Islamic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World: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KazanSummit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566" y="2769733"/>
            <a:ext cx="6116434" cy="407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69733"/>
            <a:ext cx="6129140" cy="408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2604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kazansummit.ru</a:t>
            </a:r>
            <a:endParaRPr lang="ru-RU" dirty="0"/>
          </a:p>
        </p:txBody>
      </p:sp>
      <p:pic>
        <p:nvPicPr>
          <p:cNvPr id="2051" name="Picture 3" descr="C:\Users\Эмилия.RFG\AppData\Local\Microsoft\Windows\Temporary Internet Files\Content.Outlook\V0322YQF\_DSC1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49" y="-25750"/>
            <a:ext cx="10842172" cy="688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4759" y="5464586"/>
            <a:ext cx="66992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kazansummit.ru</a:t>
            </a:r>
            <a:endParaRPr lang="ru-RU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069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lexey\Desktop\Pres Tida Folder\jpeg\Pres Tida Hungary_Czech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77936" y="1812471"/>
            <a:ext cx="53802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INVEST.TATARSTAN.RU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5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1999"/>
            <a:ext cx="12192000" cy="60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7056" y="97971"/>
            <a:ext cx="10891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4620"/>
                </a:solidFill>
                <a:latin typeface="Arial" pitchFamily="34" charset="0"/>
                <a:cs typeface="Arial" pitchFamily="34" charset="0"/>
              </a:rPr>
              <a:t>WELCOME TO TATARSTAN! </a:t>
            </a:r>
            <a:endParaRPr lang="ru-RU" sz="60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188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" y="0"/>
            <a:ext cx="1218483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2707" y="2988129"/>
            <a:ext cx="2359479" cy="3404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81" y="0"/>
            <a:ext cx="1218483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b="1" dirty="0" smtClean="0"/>
          </a:p>
          <a:p>
            <a:r>
              <a:rPr lang="en-US" sz="3200" b="1" dirty="0" smtClean="0"/>
              <a:t>       TERRITORY</a:t>
            </a:r>
          </a:p>
          <a:p>
            <a:r>
              <a:rPr lang="en-US" sz="3200" dirty="0" smtClean="0"/>
              <a:t>       OF THE REPUBLIC OF TATARSTAN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12461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3"/>
            <a:ext cx="12192000" cy="68570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1214" y="4212771"/>
            <a:ext cx="81643" cy="9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6814" y="3894364"/>
            <a:ext cx="4261757" cy="1559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74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87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STRATEGY 2030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268" y="1322537"/>
            <a:ext cx="10515600" cy="4351338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A man is a highest value</a:t>
            </a:r>
          </a:p>
          <a:p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484496" y="3498206"/>
            <a:ext cx="4831307" cy="214269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27677" y="2618973"/>
            <a:ext cx="3688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Human comfort </a:t>
            </a:r>
            <a:br>
              <a:rPr lang="en-US" sz="2800" b="1" dirty="0"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latin typeface="Arial" pitchFamily="34" charset="0"/>
                <a:cs typeface="Arial" pitchFamily="34" charset="0"/>
              </a:rPr>
              <a:t>(ecology, education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0149" y="5640905"/>
            <a:ext cx="297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New economy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603" y="5667355"/>
            <a:ext cx="2930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Demography, medicine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0125" y="1472688"/>
            <a:ext cx="6071875" cy="373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48631" y="2462890"/>
            <a:ext cx="408933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>  TATARSTAN</a:t>
            </a:r>
          </a:p>
          <a:p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>    2030</a:t>
            </a:r>
            <a:endParaRPr lang="ru-RU" sz="6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92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9" y="299811"/>
            <a:ext cx="825681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The Main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im of the Strategy: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523" y="1735818"/>
            <a:ext cx="6656614" cy="4351338"/>
          </a:xfrm>
        </p:spPr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Creation  of favorable environment for the development of people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 man is the basis of new economy, the heart of the success in global competitiveness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449287" y="2845252"/>
            <a:ext cx="2114550" cy="1575707"/>
          </a:xfrm>
          <a:prstGeom prst="downArrow">
            <a:avLst/>
          </a:prstGeom>
          <a:solidFill>
            <a:srgbClr val="00B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2900" y="2172151"/>
            <a:ext cx="549910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011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xey\Desktop\Pres Tida Folder\jpeg\Pres Tida Hungary_Czech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738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y\Desktop\Pres Tida Folder\jpeg\Pres Tida Hungary_Czech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7382" y="740701"/>
            <a:ext cx="5230573" cy="697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/>
              <a:t>TATARSTAN ECONOMICS</a:t>
            </a:r>
            <a:endParaRPr lang="ru-RU" sz="37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35236" y="2126414"/>
            <a:ext cx="12920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</a:t>
            </a:r>
            <a:r>
              <a:rPr lang="en-US" sz="2400" b="1" dirty="0" err="1" smtClean="0"/>
              <a:t>ln</a:t>
            </a:r>
            <a:r>
              <a:rPr lang="en-US" sz="2400" b="1" dirty="0" smtClean="0"/>
              <a:t> RUB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1997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" y="0"/>
            <a:ext cx="1218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50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ey\Desktop\Pres Tida Folder\jpeg\Pres Tida Hungary_Czech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65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155</Words>
  <Application>Microsoft Office PowerPoint</Application>
  <PresentationFormat>Произвольный</PresentationFormat>
  <Paragraphs>56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STRATEGY 2030</vt:lpstr>
      <vt:lpstr>The Main Aim of the Strategy:</vt:lpstr>
      <vt:lpstr>Слайд 6</vt:lpstr>
      <vt:lpstr>Слайд 7</vt:lpstr>
      <vt:lpstr>Слайд 8</vt:lpstr>
      <vt:lpstr>Слайд 9</vt:lpstr>
      <vt:lpstr>Слайд 10</vt:lpstr>
      <vt:lpstr>Слайд 11</vt:lpstr>
      <vt:lpstr>TERRITORY OF ADVANCED SOCIAL-ECONOMIC DEVELOPMENT</vt:lpstr>
      <vt:lpstr>Education and Science</vt:lpstr>
      <vt:lpstr>World Skills International </vt:lpstr>
      <vt:lpstr>The International Economic event         «Russia and Islamic World: KazanSummit» </vt:lpstr>
      <vt:lpstr>                       kazansummit.ru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user</cp:lastModifiedBy>
  <cp:revision>48</cp:revision>
  <cp:lastPrinted>2016-08-09T13:37:43Z</cp:lastPrinted>
  <dcterms:created xsi:type="dcterms:W3CDTF">2015-05-22T17:00:56Z</dcterms:created>
  <dcterms:modified xsi:type="dcterms:W3CDTF">2016-08-09T15:47:06Z</dcterms:modified>
</cp:coreProperties>
</file>